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9" r:id="rId4"/>
    <p:sldId id="27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F91F8-C028-4C0E-8DE0-FBF3F09E5D97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65C57C7-1212-433E-BBFC-38C4E5F0393D}">
      <dgm:prSet/>
      <dgm:spPr/>
      <dgm:t>
        <a:bodyPr/>
        <a:lstStyle/>
        <a:p>
          <a:pPr rtl="0"/>
          <a:r>
            <a:rPr lang="pl-PL" dirty="0" smtClean="0"/>
            <a:t>Ocena cech somatycznych w badanych grupach oraz określenie sprawności ruchowej na podstawie wybranych testów. </a:t>
          </a:r>
          <a:endParaRPr lang="pl-PL" dirty="0"/>
        </a:p>
      </dgm:t>
    </dgm:pt>
    <dgm:pt modelId="{A605D76F-113C-4CC9-9424-FA34C6170413}" type="parTrans" cxnId="{C3E9715D-6A3D-4CA1-AB4D-DE7BD5B8AEEA}">
      <dgm:prSet/>
      <dgm:spPr/>
      <dgm:t>
        <a:bodyPr/>
        <a:lstStyle/>
        <a:p>
          <a:endParaRPr lang="pl-PL"/>
        </a:p>
      </dgm:t>
    </dgm:pt>
    <dgm:pt modelId="{E52FA739-CF98-4EC2-B05B-94B8E2526300}" type="sibTrans" cxnId="{C3E9715D-6A3D-4CA1-AB4D-DE7BD5B8AEEA}">
      <dgm:prSet/>
      <dgm:spPr/>
      <dgm:t>
        <a:bodyPr/>
        <a:lstStyle/>
        <a:p>
          <a:endParaRPr lang="pl-PL"/>
        </a:p>
      </dgm:t>
    </dgm:pt>
    <dgm:pt modelId="{21C5053A-8988-4914-A3C9-2DF4B8CCA507}">
      <dgm:prSet/>
      <dgm:spPr/>
      <dgm:t>
        <a:bodyPr/>
        <a:lstStyle/>
        <a:p>
          <a:pPr rtl="0"/>
          <a:r>
            <a:rPr lang="pl-PL" dirty="0" smtClean="0"/>
            <a:t>Wykazanie na podstawie uzyskanych wyników różnic w poziomie sprawności ruchowej między chłopcami niepełnosprawnymi i pełnosprawnymi. </a:t>
          </a:r>
          <a:endParaRPr lang="pl-PL" dirty="0"/>
        </a:p>
      </dgm:t>
    </dgm:pt>
    <dgm:pt modelId="{740EE3E0-F1C0-469E-A340-2CFBB5C0A357}" type="parTrans" cxnId="{0E3D2C07-270D-4B3E-B465-5CA13F5B2A10}">
      <dgm:prSet/>
      <dgm:spPr/>
      <dgm:t>
        <a:bodyPr/>
        <a:lstStyle/>
        <a:p>
          <a:endParaRPr lang="pl-PL"/>
        </a:p>
      </dgm:t>
    </dgm:pt>
    <dgm:pt modelId="{E896F4F9-6FDA-4AD4-A4F5-1690934C332E}" type="sibTrans" cxnId="{0E3D2C07-270D-4B3E-B465-5CA13F5B2A10}">
      <dgm:prSet/>
      <dgm:spPr/>
      <dgm:t>
        <a:bodyPr/>
        <a:lstStyle/>
        <a:p>
          <a:endParaRPr lang="pl-PL"/>
        </a:p>
      </dgm:t>
    </dgm:pt>
    <dgm:pt modelId="{A017338A-F193-4094-8860-32583309D36D}" type="pres">
      <dgm:prSet presAssocID="{CB9F91F8-C028-4C0E-8DE0-FBF3F09E5D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7D9C7F5-2339-4CFD-89D2-44339F0AC595}" type="pres">
      <dgm:prSet presAssocID="{665C57C7-1212-433E-BBFC-38C4E5F0393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33D677A-1E90-45DB-9F21-0B61823716A0}" type="pres">
      <dgm:prSet presAssocID="{E52FA739-CF98-4EC2-B05B-94B8E2526300}" presName="spacer" presStyleCnt="0"/>
      <dgm:spPr/>
    </dgm:pt>
    <dgm:pt modelId="{9BC7AAAE-C1FF-44D6-9D3C-9AEFE3D7D6F2}" type="pres">
      <dgm:prSet presAssocID="{21C5053A-8988-4914-A3C9-2DF4B8CCA50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B137E9B-2CFE-44C1-959E-04569C549164}" type="presOf" srcId="{665C57C7-1212-433E-BBFC-38C4E5F0393D}" destId="{97D9C7F5-2339-4CFD-89D2-44339F0AC595}" srcOrd="0" destOrd="0" presId="urn:microsoft.com/office/officeart/2005/8/layout/vList2"/>
    <dgm:cxn modelId="{0E3D2C07-270D-4B3E-B465-5CA13F5B2A10}" srcId="{CB9F91F8-C028-4C0E-8DE0-FBF3F09E5D97}" destId="{21C5053A-8988-4914-A3C9-2DF4B8CCA507}" srcOrd="1" destOrd="0" parTransId="{740EE3E0-F1C0-469E-A340-2CFBB5C0A357}" sibTransId="{E896F4F9-6FDA-4AD4-A4F5-1690934C332E}"/>
    <dgm:cxn modelId="{7D52FD6B-0740-40F0-ABB5-341B26D0241A}" type="presOf" srcId="{CB9F91F8-C028-4C0E-8DE0-FBF3F09E5D97}" destId="{A017338A-F193-4094-8860-32583309D36D}" srcOrd="0" destOrd="0" presId="urn:microsoft.com/office/officeart/2005/8/layout/vList2"/>
    <dgm:cxn modelId="{701D0338-DC5A-41EE-9EDA-B3A513BB8270}" type="presOf" srcId="{21C5053A-8988-4914-A3C9-2DF4B8CCA507}" destId="{9BC7AAAE-C1FF-44D6-9D3C-9AEFE3D7D6F2}" srcOrd="0" destOrd="0" presId="urn:microsoft.com/office/officeart/2005/8/layout/vList2"/>
    <dgm:cxn modelId="{C3E9715D-6A3D-4CA1-AB4D-DE7BD5B8AEEA}" srcId="{CB9F91F8-C028-4C0E-8DE0-FBF3F09E5D97}" destId="{665C57C7-1212-433E-BBFC-38C4E5F0393D}" srcOrd="0" destOrd="0" parTransId="{A605D76F-113C-4CC9-9424-FA34C6170413}" sibTransId="{E52FA739-CF98-4EC2-B05B-94B8E2526300}"/>
    <dgm:cxn modelId="{D78C8FED-A249-47AB-9BF8-BAC839E38325}" type="presParOf" srcId="{A017338A-F193-4094-8860-32583309D36D}" destId="{97D9C7F5-2339-4CFD-89D2-44339F0AC595}" srcOrd="0" destOrd="0" presId="urn:microsoft.com/office/officeart/2005/8/layout/vList2"/>
    <dgm:cxn modelId="{DB05B029-0298-45F0-84C9-B3F829AC466C}" type="presParOf" srcId="{A017338A-F193-4094-8860-32583309D36D}" destId="{B33D677A-1E90-45DB-9F21-0B61823716A0}" srcOrd="1" destOrd="0" presId="urn:microsoft.com/office/officeart/2005/8/layout/vList2"/>
    <dgm:cxn modelId="{86692D43-14A2-4F58-8770-27DF79E8FA6E}" type="presParOf" srcId="{A017338A-F193-4094-8860-32583309D36D}" destId="{9BC7AAAE-C1FF-44D6-9D3C-9AEFE3D7D6F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32E683-BF09-4331-956F-758AE0A2CBD9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095DC64-47F5-46FA-B3F5-83B5452F4046}">
      <dgm:prSet/>
      <dgm:spPr/>
      <dgm:t>
        <a:bodyPr/>
        <a:lstStyle/>
        <a:p>
          <a:pPr rtl="0"/>
          <a:r>
            <a:rPr lang="pl-PL" dirty="0" smtClean="0"/>
            <a:t>Grupę eksperymentalną tworzyło 20 chłopców upośledzonych w stopniu umiarkowanym                 w wieku 18-20 lat z Ośrodka </a:t>
          </a:r>
          <a:r>
            <a:rPr lang="pl-PL" dirty="0" err="1" smtClean="0"/>
            <a:t>Szkolno–Wychowawczego</a:t>
          </a:r>
          <a:r>
            <a:rPr lang="pl-PL" dirty="0" smtClean="0"/>
            <a:t>  w Tarnowie.</a:t>
          </a:r>
          <a:endParaRPr lang="pl-PL" dirty="0"/>
        </a:p>
      </dgm:t>
    </dgm:pt>
    <dgm:pt modelId="{FEF5EFE6-DE58-499B-9687-AFD8469C367A}" type="parTrans" cxnId="{968B8263-BBA5-4D17-A46A-445136ECAD0B}">
      <dgm:prSet/>
      <dgm:spPr/>
      <dgm:t>
        <a:bodyPr/>
        <a:lstStyle/>
        <a:p>
          <a:endParaRPr lang="pl-PL"/>
        </a:p>
      </dgm:t>
    </dgm:pt>
    <dgm:pt modelId="{BC3F726A-25C9-4F68-B1DB-EC8FA21932F8}" type="sibTrans" cxnId="{968B8263-BBA5-4D17-A46A-445136ECAD0B}">
      <dgm:prSet/>
      <dgm:spPr/>
      <dgm:t>
        <a:bodyPr/>
        <a:lstStyle/>
        <a:p>
          <a:endParaRPr lang="pl-PL"/>
        </a:p>
      </dgm:t>
    </dgm:pt>
    <dgm:pt modelId="{E39D74C2-DE0A-4211-BBF9-48924F4CB1DE}">
      <dgm:prSet/>
      <dgm:spPr/>
      <dgm:t>
        <a:bodyPr/>
        <a:lstStyle/>
        <a:p>
          <a:pPr rtl="0"/>
          <a:r>
            <a:rPr lang="pl-PL" dirty="0" smtClean="0"/>
            <a:t>Grupę porównawczą stanowili  uczniowie pełnosprawni z Zespołu Szkół Mechaniczno-Elektrycznych w Tarnowie w tej samej liczbie                      i wieku. </a:t>
          </a:r>
          <a:endParaRPr lang="pl-PL" dirty="0"/>
        </a:p>
      </dgm:t>
    </dgm:pt>
    <dgm:pt modelId="{0036B6B7-583F-417A-8A27-193AEEBB45CF}" type="parTrans" cxnId="{963B4D6E-0614-4A13-B1B8-BA01AC317339}">
      <dgm:prSet/>
      <dgm:spPr/>
      <dgm:t>
        <a:bodyPr/>
        <a:lstStyle/>
        <a:p>
          <a:endParaRPr lang="pl-PL"/>
        </a:p>
      </dgm:t>
    </dgm:pt>
    <dgm:pt modelId="{46FC4CEC-77F0-46CF-855F-1438F1EF61EA}" type="sibTrans" cxnId="{963B4D6E-0614-4A13-B1B8-BA01AC317339}">
      <dgm:prSet/>
      <dgm:spPr/>
      <dgm:t>
        <a:bodyPr/>
        <a:lstStyle/>
        <a:p>
          <a:endParaRPr lang="pl-PL"/>
        </a:p>
      </dgm:t>
    </dgm:pt>
    <dgm:pt modelId="{C0868E2E-D323-41F3-A05E-645A7F78E6B2}" type="pres">
      <dgm:prSet presAssocID="{0732E683-BF09-4331-956F-758AE0A2CB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88BE4EF-BC92-4BD8-B164-724E91CEF527}" type="pres">
      <dgm:prSet presAssocID="{3095DC64-47F5-46FA-B3F5-83B5452F404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880C21-1655-4FA7-8F3A-9068C03206DD}" type="pres">
      <dgm:prSet presAssocID="{BC3F726A-25C9-4F68-B1DB-EC8FA21932F8}" presName="spacer" presStyleCnt="0"/>
      <dgm:spPr/>
    </dgm:pt>
    <dgm:pt modelId="{25D65A25-E3A3-4E6B-A0C3-684EBE72E3E7}" type="pres">
      <dgm:prSet presAssocID="{E39D74C2-DE0A-4211-BBF9-48924F4CB1D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63B4D6E-0614-4A13-B1B8-BA01AC317339}" srcId="{0732E683-BF09-4331-956F-758AE0A2CBD9}" destId="{E39D74C2-DE0A-4211-BBF9-48924F4CB1DE}" srcOrd="1" destOrd="0" parTransId="{0036B6B7-583F-417A-8A27-193AEEBB45CF}" sibTransId="{46FC4CEC-77F0-46CF-855F-1438F1EF61EA}"/>
    <dgm:cxn modelId="{04D3CB98-0F55-4A26-8955-27F6130E4A99}" type="presOf" srcId="{E39D74C2-DE0A-4211-BBF9-48924F4CB1DE}" destId="{25D65A25-E3A3-4E6B-A0C3-684EBE72E3E7}" srcOrd="0" destOrd="0" presId="urn:microsoft.com/office/officeart/2005/8/layout/vList2"/>
    <dgm:cxn modelId="{996EC7D2-03B5-4454-AFF4-E5746ED70F7C}" type="presOf" srcId="{0732E683-BF09-4331-956F-758AE0A2CBD9}" destId="{C0868E2E-D323-41F3-A05E-645A7F78E6B2}" srcOrd="0" destOrd="0" presId="urn:microsoft.com/office/officeart/2005/8/layout/vList2"/>
    <dgm:cxn modelId="{968B8263-BBA5-4D17-A46A-445136ECAD0B}" srcId="{0732E683-BF09-4331-956F-758AE0A2CBD9}" destId="{3095DC64-47F5-46FA-B3F5-83B5452F4046}" srcOrd="0" destOrd="0" parTransId="{FEF5EFE6-DE58-499B-9687-AFD8469C367A}" sibTransId="{BC3F726A-25C9-4F68-B1DB-EC8FA21932F8}"/>
    <dgm:cxn modelId="{135965DC-7346-430F-BBB0-312D737BE482}" type="presOf" srcId="{3095DC64-47F5-46FA-B3F5-83B5452F4046}" destId="{188BE4EF-BC92-4BD8-B164-724E91CEF527}" srcOrd="0" destOrd="0" presId="urn:microsoft.com/office/officeart/2005/8/layout/vList2"/>
    <dgm:cxn modelId="{9BD86D77-DFA3-4F1A-BB92-323EF00A8D45}" type="presParOf" srcId="{C0868E2E-D323-41F3-A05E-645A7F78E6B2}" destId="{188BE4EF-BC92-4BD8-B164-724E91CEF527}" srcOrd="0" destOrd="0" presId="urn:microsoft.com/office/officeart/2005/8/layout/vList2"/>
    <dgm:cxn modelId="{D7225ADB-718B-4EFA-850A-29071A978C36}" type="presParOf" srcId="{C0868E2E-D323-41F3-A05E-645A7F78E6B2}" destId="{E4880C21-1655-4FA7-8F3A-9068C03206DD}" srcOrd="1" destOrd="0" presId="urn:microsoft.com/office/officeart/2005/8/layout/vList2"/>
    <dgm:cxn modelId="{9DDA0A31-3174-4F0E-9370-7316FF3B3E48}" type="presParOf" srcId="{C0868E2E-D323-41F3-A05E-645A7F78E6B2}" destId="{25D65A25-E3A3-4E6B-A0C3-684EBE72E3E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843CBC-1FF2-41BD-9FC5-E3DFE3CB08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660F372-7E3D-45A6-B278-750498478280}">
      <dgm:prSet/>
      <dgm:spPr/>
      <dgm:t>
        <a:bodyPr/>
        <a:lstStyle/>
        <a:p>
          <a:pPr rtl="0"/>
          <a:r>
            <a:rPr lang="pl-PL" dirty="0" smtClean="0"/>
            <a:t>Podstawowe statystyki opisowe: średnia, mediana, minimum, maksimum, odchylenie </a:t>
          </a:r>
          <a:r>
            <a:rPr lang="pl-PL" dirty="0" smtClean="0"/>
            <a:t>standardowe.</a:t>
          </a:r>
          <a:endParaRPr lang="pl-PL" dirty="0"/>
        </a:p>
      </dgm:t>
    </dgm:pt>
    <dgm:pt modelId="{BA06EF95-A3BE-4EB7-93C4-A213F78594ED}" type="parTrans" cxnId="{D2849EEC-6CEA-4695-9CD3-C344DEB40FA7}">
      <dgm:prSet/>
      <dgm:spPr/>
      <dgm:t>
        <a:bodyPr/>
        <a:lstStyle/>
        <a:p>
          <a:endParaRPr lang="pl-PL"/>
        </a:p>
      </dgm:t>
    </dgm:pt>
    <dgm:pt modelId="{415CC2AB-A236-4E1A-82CE-A6AA0D8456F9}" type="sibTrans" cxnId="{D2849EEC-6CEA-4695-9CD3-C344DEB40FA7}">
      <dgm:prSet/>
      <dgm:spPr/>
      <dgm:t>
        <a:bodyPr/>
        <a:lstStyle/>
        <a:p>
          <a:endParaRPr lang="pl-PL"/>
        </a:p>
      </dgm:t>
    </dgm:pt>
    <dgm:pt modelId="{98A84221-76B9-4DF5-B5B5-D2B02DE2FB5C}">
      <dgm:prSet/>
      <dgm:spPr/>
      <dgm:t>
        <a:bodyPr/>
        <a:lstStyle/>
        <a:p>
          <a:pPr rtl="0"/>
          <a:r>
            <a:rPr lang="pl-PL" dirty="0" smtClean="0"/>
            <a:t>Test t dla prób </a:t>
          </a:r>
          <a:r>
            <a:rPr lang="pl-PL" dirty="0" smtClean="0"/>
            <a:t>zależnych.</a:t>
          </a:r>
          <a:endParaRPr lang="pl-PL" dirty="0"/>
        </a:p>
      </dgm:t>
    </dgm:pt>
    <dgm:pt modelId="{A75F1DC2-AA7A-4EFB-A99D-7161BEB7D7BA}" type="parTrans" cxnId="{87412F92-3A54-4379-8E69-51A120AB53D0}">
      <dgm:prSet/>
      <dgm:spPr/>
      <dgm:t>
        <a:bodyPr/>
        <a:lstStyle/>
        <a:p>
          <a:endParaRPr lang="pl-PL"/>
        </a:p>
      </dgm:t>
    </dgm:pt>
    <dgm:pt modelId="{E6A5F57D-0B23-4FFA-AF10-4E0B8DC47403}" type="sibTrans" cxnId="{87412F92-3A54-4379-8E69-51A120AB53D0}">
      <dgm:prSet/>
      <dgm:spPr/>
      <dgm:t>
        <a:bodyPr/>
        <a:lstStyle/>
        <a:p>
          <a:endParaRPr lang="pl-PL"/>
        </a:p>
      </dgm:t>
    </dgm:pt>
    <dgm:pt modelId="{9183075B-602E-4E04-9703-D698503E1B94}" type="pres">
      <dgm:prSet presAssocID="{A8843CBC-1FF2-41BD-9FC5-E3DFE3CB08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E89C797-9E77-4711-9B25-A3193FF640F5}" type="pres">
      <dgm:prSet presAssocID="{1660F372-7E3D-45A6-B278-75049847828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19D4383-6D8A-4D43-BB6B-490A2161442E}" type="pres">
      <dgm:prSet presAssocID="{415CC2AB-A236-4E1A-82CE-A6AA0D8456F9}" presName="spacer" presStyleCnt="0"/>
      <dgm:spPr/>
    </dgm:pt>
    <dgm:pt modelId="{CC94E50D-8515-432E-B196-2CF89A088D33}" type="pres">
      <dgm:prSet presAssocID="{98A84221-76B9-4DF5-B5B5-D2B02DE2FB5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2C6C39A-188A-4255-A4B2-7A33E441B35F}" type="presOf" srcId="{98A84221-76B9-4DF5-B5B5-D2B02DE2FB5C}" destId="{CC94E50D-8515-432E-B196-2CF89A088D33}" srcOrd="0" destOrd="0" presId="urn:microsoft.com/office/officeart/2005/8/layout/vList2"/>
    <dgm:cxn modelId="{B129F2BD-B320-4DC9-8F27-55E97D414D2C}" type="presOf" srcId="{1660F372-7E3D-45A6-B278-750498478280}" destId="{FE89C797-9E77-4711-9B25-A3193FF640F5}" srcOrd="0" destOrd="0" presId="urn:microsoft.com/office/officeart/2005/8/layout/vList2"/>
    <dgm:cxn modelId="{375F0CDD-6EDE-4232-9B18-D3909F38F6B5}" type="presOf" srcId="{A8843CBC-1FF2-41BD-9FC5-E3DFE3CB0840}" destId="{9183075B-602E-4E04-9703-D698503E1B94}" srcOrd="0" destOrd="0" presId="urn:microsoft.com/office/officeart/2005/8/layout/vList2"/>
    <dgm:cxn modelId="{87412F92-3A54-4379-8E69-51A120AB53D0}" srcId="{A8843CBC-1FF2-41BD-9FC5-E3DFE3CB0840}" destId="{98A84221-76B9-4DF5-B5B5-D2B02DE2FB5C}" srcOrd="1" destOrd="0" parTransId="{A75F1DC2-AA7A-4EFB-A99D-7161BEB7D7BA}" sibTransId="{E6A5F57D-0B23-4FFA-AF10-4E0B8DC47403}"/>
    <dgm:cxn modelId="{D2849EEC-6CEA-4695-9CD3-C344DEB40FA7}" srcId="{A8843CBC-1FF2-41BD-9FC5-E3DFE3CB0840}" destId="{1660F372-7E3D-45A6-B278-750498478280}" srcOrd="0" destOrd="0" parTransId="{BA06EF95-A3BE-4EB7-93C4-A213F78594ED}" sibTransId="{415CC2AB-A236-4E1A-82CE-A6AA0D8456F9}"/>
    <dgm:cxn modelId="{C4A3E5BB-1D7D-4CA5-A770-B83D58A19FCC}" type="presParOf" srcId="{9183075B-602E-4E04-9703-D698503E1B94}" destId="{FE89C797-9E77-4711-9B25-A3193FF640F5}" srcOrd="0" destOrd="0" presId="urn:microsoft.com/office/officeart/2005/8/layout/vList2"/>
    <dgm:cxn modelId="{D4D8C90C-1BC1-454D-A644-C1F7D1731C64}" type="presParOf" srcId="{9183075B-602E-4E04-9703-D698503E1B94}" destId="{319D4383-6D8A-4D43-BB6B-490A2161442E}" srcOrd="1" destOrd="0" presId="urn:microsoft.com/office/officeart/2005/8/layout/vList2"/>
    <dgm:cxn modelId="{3F6B4520-3117-4F27-8BD6-DEB4E6681C3E}" type="presParOf" srcId="{9183075B-602E-4E04-9703-D698503E1B94}" destId="{CC94E50D-8515-432E-B196-2CF89A088D3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A8177A-344E-41D6-B90A-B362376B37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7A45AB5-ADC4-41F0-AE10-E3539A78AC6F}">
      <dgm:prSet/>
      <dgm:spPr/>
      <dgm:t>
        <a:bodyPr/>
        <a:lstStyle/>
        <a:p>
          <a:pPr rtl="0"/>
          <a:r>
            <a:rPr lang="pl-PL" dirty="0" smtClean="0"/>
            <a:t>Autorzy  pracy w toku realizacji badań przyjęli jako technikę badawczą zmodyfikowany Europejski Test Sprawności Fizycznej. </a:t>
          </a:r>
          <a:endParaRPr lang="pl-PL" dirty="0"/>
        </a:p>
      </dgm:t>
    </dgm:pt>
    <dgm:pt modelId="{555413A1-9304-408D-8604-EBFD44F9E936}" type="parTrans" cxnId="{A20C7409-2121-410C-AE0F-7DBBE8CA5F43}">
      <dgm:prSet/>
      <dgm:spPr/>
      <dgm:t>
        <a:bodyPr/>
        <a:lstStyle/>
        <a:p>
          <a:endParaRPr lang="pl-PL"/>
        </a:p>
      </dgm:t>
    </dgm:pt>
    <dgm:pt modelId="{DDA86AE4-A4BF-4B2D-807C-491FEFB67CD7}" type="sibTrans" cxnId="{A20C7409-2121-410C-AE0F-7DBBE8CA5F43}">
      <dgm:prSet/>
      <dgm:spPr/>
      <dgm:t>
        <a:bodyPr/>
        <a:lstStyle/>
        <a:p>
          <a:endParaRPr lang="pl-PL"/>
        </a:p>
      </dgm:t>
    </dgm:pt>
    <dgm:pt modelId="{A68D5FD4-5314-4EFE-9C6E-6753DA8E1F7A}">
      <dgm:prSet/>
      <dgm:spPr/>
      <dgm:t>
        <a:bodyPr/>
        <a:lstStyle/>
        <a:p>
          <a:pPr rtl="0"/>
          <a:r>
            <a:rPr lang="pl-PL" dirty="0" smtClean="0"/>
            <a:t>Do przeprowadzenia testów wybrano cztery próby zawarte na stronach </a:t>
          </a:r>
          <a:r>
            <a:rPr lang="pl-PL" dirty="0" err="1" smtClean="0"/>
            <a:t>EUROFIT-u</a:t>
          </a:r>
          <a:r>
            <a:rPr lang="pl-PL" dirty="0" smtClean="0"/>
            <a:t>.</a:t>
          </a:r>
          <a:endParaRPr lang="pl-PL" dirty="0"/>
        </a:p>
      </dgm:t>
    </dgm:pt>
    <dgm:pt modelId="{BC021E5B-A33C-4BA9-8162-F02491848F2A}" type="parTrans" cxnId="{76C177F4-5594-407D-B6D4-56AFFF613058}">
      <dgm:prSet/>
      <dgm:spPr/>
      <dgm:t>
        <a:bodyPr/>
        <a:lstStyle/>
        <a:p>
          <a:endParaRPr lang="pl-PL"/>
        </a:p>
      </dgm:t>
    </dgm:pt>
    <dgm:pt modelId="{DABB5A6B-C9F6-47C1-9B71-1263B8F12B31}" type="sibTrans" cxnId="{76C177F4-5594-407D-B6D4-56AFFF613058}">
      <dgm:prSet/>
      <dgm:spPr/>
      <dgm:t>
        <a:bodyPr/>
        <a:lstStyle/>
        <a:p>
          <a:endParaRPr lang="pl-PL"/>
        </a:p>
      </dgm:t>
    </dgm:pt>
    <dgm:pt modelId="{40F41F55-6FF4-4115-BC60-A929681980BA}" type="pres">
      <dgm:prSet presAssocID="{A2A8177A-344E-41D6-B90A-B362376B37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940064E-DCB2-420C-92BA-A175A804E919}" type="pres">
      <dgm:prSet presAssocID="{17A45AB5-ADC4-41F0-AE10-E3539A78AC6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4195EC-48FB-48C4-AC30-AEC9BC97FF76}" type="pres">
      <dgm:prSet presAssocID="{DDA86AE4-A4BF-4B2D-807C-491FEFB67CD7}" presName="spacer" presStyleCnt="0"/>
      <dgm:spPr/>
    </dgm:pt>
    <dgm:pt modelId="{5B43EDBF-6AE8-41B0-9E01-3B45B080471A}" type="pres">
      <dgm:prSet presAssocID="{A68D5FD4-5314-4EFE-9C6E-6753DA8E1F7A}" presName="parentText" presStyleLbl="node1" presStyleIdx="1" presStyleCnt="2" custLinFactNeighborX="1001" custLinFactNeighborY="752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20C7409-2121-410C-AE0F-7DBBE8CA5F43}" srcId="{A2A8177A-344E-41D6-B90A-B362376B3713}" destId="{17A45AB5-ADC4-41F0-AE10-E3539A78AC6F}" srcOrd="0" destOrd="0" parTransId="{555413A1-9304-408D-8604-EBFD44F9E936}" sibTransId="{DDA86AE4-A4BF-4B2D-807C-491FEFB67CD7}"/>
    <dgm:cxn modelId="{9C14838F-C63E-49F0-9F63-5AA43AAA4228}" type="presOf" srcId="{17A45AB5-ADC4-41F0-AE10-E3539A78AC6F}" destId="{1940064E-DCB2-420C-92BA-A175A804E919}" srcOrd="0" destOrd="0" presId="urn:microsoft.com/office/officeart/2005/8/layout/vList2"/>
    <dgm:cxn modelId="{EFF842D7-DFDC-41D0-9EC1-B429974FB7C3}" type="presOf" srcId="{A2A8177A-344E-41D6-B90A-B362376B3713}" destId="{40F41F55-6FF4-4115-BC60-A929681980BA}" srcOrd="0" destOrd="0" presId="urn:microsoft.com/office/officeart/2005/8/layout/vList2"/>
    <dgm:cxn modelId="{403E7005-CF04-4E7E-AD78-0D81DFA89C33}" type="presOf" srcId="{A68D5FD4-5314-4EFE-9C6E-6753DA8E1F7A}" destId="{5B43EDBF-6AE8-41B0-9E01-3B45B080471A}" srcOrd="0" destOrd="0" presId="urn:microsoft.com/office/officeart/2005/8/layout/vList2"/>
    <dgm:cxn modelId="{76C177F4-5594-407D-B6D4-56AFFF613058}" srcId="{A2A8177A-344E-41D6-B90A-B362376B3713}" destId="{A68D5FD4-5314-4EFE-9C6E-6753DA8E1F7A}" srcOrd="1" destOrd="0" parTransId="{BC021E5B-A33C-4BA9-8162-F02491848F2A}" sibTransId="{DABB5A6B-C9F6-47C1-9B71-1263B8F12B31}"/>
    <dgm:cxn modelId="{8D6E3D56-88D7-4ED5-A826-59E7BD294FA0}" type="presParOf" srcId="{40F41F55-6FF4-4115-BC60-A929681980BA}" destId="{1940064E-DCB2-420C-92BA-A175A804E919}" srcOrd="0" destOrd="0" presId="urn:microsoft.com/office/officeart/2005/8/layout/vList2"/>
    <dgm:cxn modelId="{8B7022BE-1B8A-444F-BEA2-C86DB5163557}" type="presParOf" srcId="{40F41F55-6FF4-4115-BC60-A929681980BA}" destId="{D34195EC-48FB-48C4-AC30-AEC9BC97FF76}" srcOrd="1" destOrd="0" presId="urn:microsoft.com/office/officeart/2005/8/layout/vList2"/>
    <dgm:cxn modelId="{AA1B9786-7548-491E-A42A-EF6E8C393DD1}" type="presParOf" srcId="{40F41F55-6FF4-4115-BC60-A929681980BA}" destId="{5B43EDBF-6AE8-41B0-9E01-3B45B080471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59F98B-1651-4F2B-BFF8-4DB831894FD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4944398-605D-427E-8104-CFA2794CA3F3}">
      <dgm:prSet/>
      <dgm:spPr/>
      <dgm:t>
        <a:bodyPr/>
        <a:lstStyle/>
        <a:p>
          <a:pPr rtl="0"/>
          <a:r>
            <a:rPr lang="pl-PL" b="1" dirty="0" smtClean="0"/>
            <a:t>Siła eksplozywna: </a:t>
          </a:r>
          <a:r>
            <a:rPr lang="pl-PL" dirty="0" smtClean="0"/>
            <a:t>skok w dal z miejsca obunóż.</a:t>
          </a:r>
          <a:endParaRPr lang="pl-PL" dirty="0"/>
        </a:p>
      </dgm:t>
    </dgm:pt>
    <dgm:pt modelId="{A129F5D1-EDBB-4A7C-A7E8-F9CA3F1469C6}" type="parTrans" cxnId="{E0B3C6F9-051E-45D3-A8C8-56D518BEB1EC}">
      <dgm:prSet/>
      <dgm:spPr/>
      <dgm:t>
        <a:bodyPr/>
        <a:lstStyle/>
        <a:p>
          <a:endParaRPr lang="pl-PL"/>
        </a:p>
      </dgm:t>
    </dgm:pt>
    <dgm:pt modelId="{F6D9B446-F14B-415F-8222-DB8FD148E6AA}" type="sibTrans" cxnId="{E0B3C6F9-051E-45D3-A8C8-56D518BEB1EC}">
      <dgm:prSet/>
      <dgm:spPr/>
      <dgm:t>
        <a:bodyPr/>
        <a:lstStyle/>
        <a:p>
          <a:endParaRPr lang="pl-PL"/>
        </a:p>
      </dgm:t>
    </dgm:pt>
    <dgm:pt modelId="{F41AA081-6725-4AE1-813F-3F9B1AAF7006}">
      <dgm:prSet/>
      <dgm:spPr/>
      <dgm:t>
        <a:bodyPr/>
        <a:lstStyle/>
        <a:p>
          <a:pPr rtl="0"/>
          <a:r>
            <a:rPr lang="pl-PL" b="1" dirty="0" smtClean="0"/>
            <a:t>Wytrzymałość lokalna mięśni brzucha: </a:t>
          </a:r>
          <a:r>
            <a:rPr lang="pl-PL" dirty="0" smtClean="0"/>
            <a:t>siady z leżenia.</a:t>
          </a:r>
          <a:endParaRPr lang="pl-PL" dirty="0"/>
        </a:p>
      </dgm:t>
    </dgm:pt>
    <dgm:pt modelId="{68E6B488-8050-4E3D-BFD6-4297BAC142DD}" type="parTrans" cxnId="{8B17FE05-8041-4456-BEA6-AD01903DBCDB}">
      <dgm:prSet/>
      <dgm:spPr/>
      <dgm:t>
        <a:bodyPr/>
        <a:lstStyle/>
        <a:p>
          <a:endParaRPr lang="pl-PL"/>
        </a:p>
      </dgm:t>
    </dgm:pt>
    <dgm:pt modelId="{30671C4B-426F-4A4A-BA75-ED635798FDE9}" type="sibTrans" cxnId="{8B17FE05-8041-4456-BEA6-AD01903DBCDB}">
      <dgm:prSet/>
      <dgm:spPr/>
      <dgm:t>
        <a:bodyPr/>
        <a:lstStyle/>
        <a:p>
          <a:endParaRPr lang="pl-PL"/>
        </a:p>
      </dgm:t>
    </dgm:pt>
    <dgm:pt modelId="{86BB8A48-ECA3-4128-BDC4-299850C6CA4D}">
      <dgm:prSet/>
      <dgm:spPr/>
      <dgm:t>
        <a:bodyPr/>
        <a:lstStyle/>
        <a:p>
          <a:pPr rtl="0"/>
          <a:r>
            <a:rPr lang="pl-PL" b="1" dirty="0" smtClean="0"/>
            <a:t>Gibkość: </a:t>
          </a:r>
          <a:r>
            <a:rPr lang="pl-PL" dirty="0" smtClean="0"/>
            <a:t>skłon w przód w siadzie prostym.</a:t>
          </a:r>
          <a:endParaRPr lang="pl-PL" dirty="0"/>
        </a:p>
      </dgm:t>
    </dgm:pt>
    <dgm:pt modelId="{694E6A77-A299-48D6-9772-72AC623B07DB}" type="parTrans" cxnId="{96C5540E-F0E4-4394-B654-137074DD047E}">
      <dgm:prSet/>
      <dgm:spPr/>
      <dgm:t>
        <a:bodyPr/>
        <a:lstStyle/>
        <a:p>
          <a:endParaRPr lang="pl-PL"/>
        </a:p>
      </dgm:t>
    </dgm:pt>
    <dgm:pt modelId="{1574627C-2F02-4F83-B93A-734EFA1593B5}" type="sibTrans" cxnId="{96C5540E-F0E4-4394-B654-137074DD047E}">
      <dgm:prSet/>
      <dgm:spPr/>
      <dgm:t>
        <a:bodyPr/>
        <a:lstStyle/>
        <a:p>
          <a:endParaRPr lang="pl-PL"/>
        </a:p>
      </dgm:t>
    </dgm:pt>
    <dgm:pt modelId="{1818F984-453C-4CDF-AB10-B67E8E6C62F0}">
      <dgm:prSet/>
      <dgm:spPr/>
      <dgm:t>
        <a:bodyPr/>
        <a:lstStyle/>
        <a:p>
          <a:pPr rtl="0"/>
          <a:r>
            <a:rPr lang="pl-PL" b="1" dirty="0" smtClean="0"/>
            <a:t>Siła mięśni i koordynacja ruchowa: </a:t>
          </a:r>
          <a:r>
            <a:rPr lang="pl-PL" dirty="0" smtClean="0"/>
            <a:t>pchnięcie piłką lekarską 2 kg jednorącz.</a:t>
          </a:r>
          <a:endParaRPr lang="pl-PL" dirty="0"/>
        </a:p>
      </dgm:t>
    </dgm:pt>
    <dgm:pt modelId="{1AC17402-39FB-4829-9412-57579B6A6A20}" type="parTrans" cxnId="{ED499F04-51E1-4F60-B21F-1A6012F43A4F}">
      <dgm:prSet/>
      <dgm:spPr/>
      <dgm:t>
        <a:bodyPr/>
        <a:lstStyle/>
        <a:p>
          <a:endParaRPr lang="pl-PL"/>
        </a:p>
      </dgm:t>
    </dgm:pt>
    <dgm:pt modelId="{F8BA6F74-1350-4018-8A03-2E99CC4A0F3D}" type="sibTrans" cxnId="{ED499F04-51E1-4F60-B21F-1A6012F43A4F}">
      <dgm:prSet/>
      <dgm:spPr/>
      <dgm:t>
        <a:bodyPr/>
        <a:lstStyle/>
        <a:p>
          <a:endParaRPr lang="pl-PL"/>
        </a:p>
      </dgm:t>
    </dgm:pt>
    <dgm:pt modelId="{70D51CDA-208C-4CA6-9A52-6BE97C6206ED}" type="pres">
      <dgm:prSet presAssocID="{CD59F98B-1651-4F2B-BFF8-4DB831894F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CF98A29-D8D3-4C1E-AEB4-0A22E9F67268}" type="pres">
      <dgm:prSet presAssocID="{74944398-605D-427E-8104-CFA2794CA3F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660BDE-FEDF-44D3-86C5-8AE62A8C7635}" type="pres">
      <dgm:prSet presAssocID="{F6D9B446-F14B-415F-8222-DB8FD148E6AA}" presName="spacer" presStyleCnt="0"/>
      <dgm:spPr/>
    </dgm:pt>
    <dgm:pt modelId="{EB913275-3ABA-4935-ABF3-C161D7F25460}" type="pres">
      <dgm:prSet presAssocID="{F41AA081-6725-4AE1-813F-3F9B1AAF700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593482-81C8-474F-B670-E7E0B8194E33}" type="pres">
      <dgm:prSet presAssocID="{30671C4B-426F-4A4A-BA75-ED635798FDE9}" presName="spacer" presStyleCnt="0"/>
      <dgm:spPr/>
    </dgm:pt>
    <dgm:pt modelId="{8F903873-3A4F-4056-8466-BEA5CCF24192}" type="pres">
      <dgm:prSet presAssocID="{86BB8A48-ECA3-4128-BDC4-299850C6CA4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AE1C97-D4A0-47D0-9853-3DF0AD88219C}" type="pres">
      <dgm:prSet presAssocID="{1574627C-2F02-4F83-B93A-734EFA1593B5}" presName="spacer" presStyleCnt="0"/>
      <dgm:spPr/>
    </dgm:pt>
    <dgm:pt modelId="{00DA0692-82AD-4E93-A42C-49C868B40266}" type="pres">
      <dgm:prSet presAssocID="{1818F984-453C-4CDF-AB10-B67E8E6C62F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984CF8E-96EE-44EF-BC93-069604FC2705}" type="presOf" srcId="{74944398-605D-427E-8104-CFA2794CA3F3}" destId="{2CF98A29-D8D3-4C1E-AEB4-0A22E9F67268}" srcOrd="0" destOrd="0" presId="urn:microsoft.com/office/officeart/2005/8/layout/vList2"/>
    <dgm:cxn modelId="{682D5230-547A-41F5-AAD3-C232984EDC35}" type="presOf" srcId="{86BB8A48-ECA3-4128-BDC4-299850C6CA4D}" destId="{8F903873-3A4F-4056-8466-BEA5CCF24192}" srcOrd="0" destOrd="0" presId="urn:microsoft.com/office/officeart/2005/8/layout/vList2"/>
    <dgm:cxn modelId="{8B17FE05-8041-4456-BEA6-AD01903DBCDB}" srcId="{CD59F98B-1651-4F2B-BFF8-4DB831894FD4}" destId="{F41AA081-6725-4AE1-813F-3F9B1AAF7006}" srcOrd="1" destOrd="0" parTransId="{68E6B488-8050-4E3D-BFD6-4297BAC142DD}" sibTransId="{30671C4B-426F-4A4A-BA75-ED635798FDE9}"/>
    <dgm:cxn modelId="{1CD0F9E2-EE3F-4C8E-BBA9-47074F037841}" type="presOf" srcId="{F41AA081-6725-4AE1-813F-3F9B1AAF7006}" destId="{EB913275-3ABA-4935-ABF3-C161D7F25460}" srcOrd="0" destOrd="0" presId="urn:microsoft.com/office/officeart/2005/8/layout/vList2"/>
    <dgm:cxn modelId="{E0B3C6F9-051E-45D3-A8C8-56D518BEB1EC}" srcId="{CD59F98B-1651-4F2B-BFF8-4DB831894FD4}" destId="{74944398-605D-427E-8104-CFA2794CA3F3}" srcOrd="0" destOrd="0" parTransId="{A129F5D1-EDBB-4A7C-A7E8-F9CA3F1469C6}" sibTransId="{F6D9B446-F14B-415F-8222-DB8FD148E6AA}"/>
    <dgm:cxn modelId="{ED499F04-51E1-4F60-B21F-1A6012F43A4F}" srcId="{CD59F98B-1651-4F2B-BFF8-4DB831894FD4}" destId="{1818F984-453C-4CDF-AB10-B67E8E6C62F0}" srcOrd="3" destOrd="0" parTransId="{1AC17402-39FB-4829-9412-57579B6A6A20}" sibTransId="{F8BA6F74-1350-4018-8A03-2E99CC4A0F3D}"/>
    <dgm:cxn modelId="{96C5540E-F0E4-4394-B654-137074DD047E}" srcId="{CD59F98B-1651-4F2B-BFF8-4DB831894FD4}" destId="{86BB8A48-ECA3-4128-BDC4-299850C6CA4D}" srcOrd="2" destOrd="0" parTransId="{694E6A77-A299-48D6-9772-72AC623B07DB}" sibTransId="{1574627C-2F02-4F83-B93A-734EFA1593B5}"/>
    <dgm:cxn modelId="{F67E4D85-4C6E-4E24-B82D-6C3436996E48}" type="presOf" srcId="{CD59F98B-1651-4F2B-BFF8-4DB831894FD4}" destId="{70D51CDA-208C-4CA6-9A52-6BE97C6206ED}" srcOrd="0" destOrd="0" presId="urn:microsoft.com/office/officeart/2005/8/layout/vList2"/>
    <dgm:cxn modelId="{5E8C0FE2-E08B-44B5-8B3D-1D8CFD79DA9C}" type="presOf" srcId="{1818F984-453C-4CDF-AB10-B67E8E6C62F0}" destId="{00DA0692-82AD-4E93-A42C-49C868B40266}" srcOrd="0" destOrd="0" presId="urn:microsoft.com/office/officeart/2005/8/layout/vList2"/>
    <dgm:cxn modelId="{DD8DD8A3-4F59-4A56-BF66-EAB161A0F697}" type="presParOf" srcId="{70D51CDA-208C-4CA6-9A52-6BE97C6206ED}" destId="{2CF98A29-D8D3-4C1E-AEB4-0A22E9F67268}" srcOrd="0" destOrd="0" presId="urn:microsoft.com/office/officeart/2005/8/layout/vList2"/>
    <dgm:cxn modelId="{4D200A9D-872A-4623-ADDF-29B9DE0C1A21}" type="presParOf" srcId="{70D51CDA-208C-4CA6-9A52-6BE97C6206ED}" destId="{40660BDE-FEDF-44D3-86C5-8AE62A8C7635}" srcOrd="1" destOrd="0" presId="urn:microsoft.com/office/officeart/2005/8/layout/vList2"/>
    <dgm:cxn modelId="{BA7BF57F-9F3C-4651-B397-A69274BA3F82}" type="presParOf" srcId="{70D51CDA-208C-4CA6-9A52-6BE97C6206ED}" destId="{EB913275-3ABA-4935-ABF3-C161D7F25460}" srcOrd="2" destOrd="0" presId="urn:microsoft.com/office/officeart/2005/8/layout/vList2"/>
    <dgm:cxn modelId="{47F1BC87-8ECA-4691-A9F2-6A9B87BE506C}" type="presParOf" srcId="{70D51CDA-208C-4CA6-9A52-6BE97C6206ED}" destId="{84593482-81C8-474F-B670-E7E0B8194E33}" srcOrd="3" destOrd="0" presId="urn:microsoft.com/office/officeart/2005/8/layout/vList2"/>
    <dgm:cxn modelId="{2189270C-44BD-4AF2-8D59-61F595960256}" type="presParOf" srcId="{70D51CDA-208C-4CA6-9A52-6BE97C6206ED}" destId="{8F903873-3A4F-4056-8466-BEA5CCF24192}" srcOrd="4" destOrd="0" presId="urn:microsoft.com/office/officeart/2005/8/layout/vList2"/>
    <dgm:cxn modelId="{0DDBF4BF-100F-4C02-9A4E-E1FB1F801B92}" type="presParOf" srcId="{70D51CDA-208C-4CA6-9A52-6BE97C6206ED}" destId="{AAAE1C97-D4A0-47D0-9853-3DF0AD88219C}" srcOrd="5" destOrd="0" presId="urn:microsoft.com/office/officeart/2005/8/layout/vList2"/>
    <dgm:cxn modelId="{A36D8585-CEA5-4FB2-AF6C-5CF700396B08}" type="presParOf" srcId="{70D51CDA-208C-4CA6-9A52-6BE97C6206ED}" destId="{00DA0692-82AD-4E93-A42C-49C868B4026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E3C69D-E26B-44EB-98D4-1F2D4E827D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EEE39EC-97A0-44C5-A113-FA8993C2DD94}">
      <dgm:prSet custT="1"/>
      <dgm:spPr/>
      <dgm:t>
        <a:bodyPr/>
        <a:lstStyle/>
        <a:p>
          <a:pPr rtl="0"/>
          <a:r>
            <a:rPr lang="pl-PL" sz="2000" dirty="0" smtClean="0"/>
            <a:t>Chłopcy niepełnosprawni wykazują  niższy poziom cech somatycznych, ale mniejszy udział procentowy osób z nadwagą.</a:t>
          </a:r>
          <a:endParaRPr lang="pl-PL" sz="2000" dirty="0"/>
        </a:p>
      </dgm:t>
    </dgm:pt>
    <dgm:pt modelId="{893E9C04-23C9-413A-9BAC-50ED5D86E8BC}" type="parTrans" cxnId="{AD100A13-96D8-4868-9154-8110E1BDFBC6}">
      <dgm:prSet/>
      <dgm:spPr/>
      <dgm:t>
        <a:bodyPr/>
        <a:lstStyle/>
        <a:p>
          <a:endParaRPr lang="pl-PL"/>
        </a:p>
      </dgm:t>
    </dgm:pt>
    <dgm:pt modelId="{5EBC8AFD-182E-4E3B-9DF6-5AA97841FCF3}" type="sibTrans" cxnId="{AD100A13-96D8-4868-9154-8110E1BDFBC6}">
      <dgm:prSet/>
      <dgm:spPr/>
      <dgm:t>
        <a:bodyPr/>
        <a:lstStyle/>
        <a:p>
          <a:endParaRPr lang="pl-PL"/>
        </a:p>
      </dgm:t>
    </dgm:pt>
    <dgm:pt modelId="{471E5C80-F838-4315-833B-14A6BF6A3978}">
      <dgm:prSet custT="1"/>
      <dgm:spPr/>
      <dgm:t>
        <a:bodyPr/>
        <a:lstStyle/>
        <a:p>
          <a:pPr rtl="0"/>
          <a:r>
            <a:rPr lang="pl-PL" sz="2000" dirty="0" smtClean="0"/>
            <a:t>Chłopcy pełnosprawni posiadają większą siłę eksplozywną, siłę mięśni brzucha i ramion oraz </a:t>
          </a:r>
          <a:r>
            <a:rPr lang="pl-PL" sz="2000" dirty="0" smtClean="0"/>
            <a:t>koordynację. </a:t>
          </a:r>
          <a:endParaRPr lang="pl-PL" sz="2000" dirty="0"/>
        </a:p>
      </dgm:t>
    </dgm:pt>
    <dgm:pt modelId="{BFAF9158-8AA3-438A-A0E2-754839A316E0}" type="parTrans" cxnId="{317B0E10-630D-436F-95D3-19C7ABB04DBF}">
      <dgm:prSet/>
      <dgm:spPr/>
      <dgm:t>
        <a:bodyPr/>
        <a:lstStyle/>
        <a:p>
          <a:endParaRPr lang="pl-PL"/>
        </a:p>
      </dgm:t>
    </dgm:pt>
    <dgm:pt modelId="{77980CED-E4A7-4A78-9A4B-FA72EC2086AD}" type="sibTrans" cxnId="{317B0E10-630D-436F-95D3-19C7ABB04DBF}">
      <dgm:prSet/>
      <dgm:spPr/>
      <dgm:t>
        <a:bodyPr/>
        <a:lstStyle/>
        <a:p>
          <a:endParaRPr lang="pl-PL"/>
        </a:p>
      </dgm:t>
    </dgm:pt>
    <dgm:pt modelId="{38FB176D-869B-42D1-B2C6-321D69A222FA}">
      <dgm:prSet custT="1"/>
      <dgm:spPr/>
      <dgm:t>
        <a:bodyPr/>
        <a:lstStyle/>
        <a:p>
          <a:pPr rtl="0"/>
          <a:r>
            <a:rPr lang="pl-PL" sz="2000" dirty="0" smtClean="0"/>
            <a:t>Obie grupy cechuje gibkość na podobnym poziomie (jest to cecha wysoko rozwinięta u niepełnosprawnych</a:t>
          </a:r>
          <a:r>
            <a:rPr lang="pl-PL" sz="2000" dirty="0" smtClean="0"/>
            <a:t>).</a:t>
          </a:r>
          <a:endParaRPr lang="pl-PL" sz="2000" dirty="0"/>
        </a:p>
      </dgm:t>
    </dgm:pt>
    <dgm:pt modelId="{8625C06C-1021-4205-8740-69D697ECC994}" type="parTrans" cxnId="{E5029227-3132-49A3-9847-9FDF2F322371}">
      <dgm:prSet/>
      <dgm:spPr/>
      <dgm:t>
        <a:bodyPr/>
        <a:lstStyle/>
        <a:p>
          <a:endParaRPr lang="pl-PL"/>
        </a:p>
      </dgm:t>
    </dgm:pt>
    <dgm:pt modelId="{CA430C53-7D7F-4A16-ABAF-019BA05C5F5B}" type="sibTrans" cxnId="{E5029227-3132-49A3-9847-9FDF2F322371}">
      <dgm:prSet/>
      <dgm:spPr/>
      <dgm:t>
        <a:bodyPr/>
        <a:lstStyle/>
        <a:p>
          <a:endParaRPr lang="pl-PL"/>
        </a:p>
      </dgm:t>
    </dgm:pt>
    <dgm:pt modelId="{88AB55FC-D0A9-4A69-B0E4-354A56E05F8C}">
      <dgm:prSet custT="1"/>
      <dgm:spPr/>
      <dgm:t>
        <a:bodyPr/>
        <a:lstStyle/>
        <a:p>
          <a:pPr rtl="0"/>
          <a:r>
            <a:rPr lang="pl-PL" sz="2000" dirty="0" smtClean="0"/>
            <a:t>Najniższy poziom siły i koordynacji prezentują niepełnosprawni w   próbie pchnięcia piłką lekarską 2 kg </a:t>
          </a:r>
          <a:r>
            <a:rPr lang="pl-PL" sz="2000" dirty="0" smtClean="0"/>
            <a:t>jednorącz.</a:t>
          </a:r>
          <a:endParaRPr lang="pl-PL" sz="2000" dirty="0" smtClean="0"/>
        </a:p>
      </dgm:t>
    </dgm:pt>
    <dgm:pt modelId="{06B3C311-C123-4249-AB27-CDC34F8186A8}" type="parTrans" cxnId="{76B35B51-A223-45A9-8DFA-83EAD310C292}">
      <dgm:prSet/>
      <dgm:spPr/>
      <dgm:t>
        <a:bodyPr/>
        <a:lstStyle/>
        <a:p>
          <a:endParaRPr lang="pl-PL"/>
        </a:p>
      </dgm:t>
    </dgm:pt>
    <dgm:pt modelId="{F69B8FB5-D76D-40C7-98E9-A1B573196560}" type="sibTrans" cxnId="{76B35B51-A223-45A9-8DFA-83EAD310C292}">
      <dgm:prSet/>
      <dgm:spPr/>
      <dgm:t>
        <a:bodyPr/>
        <a:lstStyle/>
        <a:p>
          <a:endParaRPr lang="pl-PL"/>
        </a:p>
      </dgm:t>
    </dgm:pt>
    <dgm:pt modelId="{80722E42-181E-4613-9BFE-BEAB4ABB7EE7}" type="pres">
      <dgm:prSet presAssocID="{86E3C69D-E26B-44EB-98D4-1F2D4E827D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F259785-A3B9-4B3B-9831-DC5237579393}" type="pres">
      <dgm:prSet presAssocID="{5EEE39EC-97A0-44C5-A113-FA8993C2DD9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F4D88C-871D-4CD6-B9CC-2CCCA86054FB}" type="pres">
      <dgm:prSet presAssocID="{5EBC8AFD-182E-4E3B-9DF6-5AA97841FCF3}" presName="spacer" presStyleCnt="0"/>
      <dgm:spPr/>
    </dgm:pt>
    <dgm:pt modelId="{B0E201DB-C872-4A41-9591-403E2887F4CC}" type="pres">
      <dgm:prSet presAssocID="{471E5C80-F838-4315-833B-14A6BF6A3978}" presName="parentText" presStyleLbl="node1" presStyleIdx="1" presStyleCnt="4" custLinFactNeighborX="126" custLinFactNeighborY="-1206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367425A-C67F-42FA-A246-2A504BB12C9C}" type="pres">
      <dgm:prSet presAssocID="{77980CED-E4A7-4A78-9A4B-FA72EC2086AD}" presName="spacer" presStyleCnt="0"/>
      <dgm:spPr/>
    </dgm:pt>
    <dgm:pt modelId="{BA78D697-218A-4831-9F7C-D5C92E68A175}" type="pres">
      <dgm:prSet presAssocID="{38FB176D-869B-42D1-B2C6-321D69A222F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F882E6-EAEE-4899-8D74-AB6103768E0F}" type="pres">
      <dgm:prSet presAssocID="{CA430C53-7D7F-4A16-ABAF-019BA05C5F5B}" presName="spacer" presStyleCnt="0"/>
      <dgm:spPr/>
    </dgm:pt>
    <dgm:pt modelId="{FD6852F7-B586-4932-9B8D-4C3AD0A7F2D6}" type="pres">
      <dgm:prSet presAssocID="{88AB55FC-D0A9-4A69-B0E4-354A56E05F8C}" presName="parentText" presStyleLbl="node1" presStyleIdx="3" presStyleCnt="4" custLinFactY="-11786" custLinFactNeighborX="1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06B9333-DFA2-4A03-A7DB-73320467816B}" type="presOf" srcId="{38FB176D-869B-42D1-B2C6-321D69A222FA}" destId="{BA78D697-218A-4831-9F7C-D5C92E68A175}" srcOrd="0" destOrd="0" presId="urn:microsoft.com/office/officeart/2005/8/layout/vList2"/>
    <dgm:cxn modelId="{317B0E10-630D-436F-95D3-19C7ABB04DBF}" srcId="{86E3C69D-E26B-44EB-98D4-1F2D4E827DA6}" destId="{471E5C80-F838-4315-833B-14A6BF6A3978}" srcOrd="1" destOrd="0" parTransId="{BFAF9158-8AA3-438A-A0E2-754839A316E0}" sibTransId="{77980CED-E4A7-4A78-9A4B-FA72EC2086AD}"/>
    <dgm:cxn modelId="{9DD7AEA5-B85B-4607-8884-A796A5C9F7CF}" type="presOf" srcId="{471E5C80-F838-4315-833B-14A6BF6A3978}" destId="{B0E201DB-C872-4A41-9591-403E2887F4CC}" srcOrd="0" destOrd="0" presId="urn:microsoft.com/office/officeart/2005/8/layout/vList2"/>
    <dgm:cxn modelId="{E5029227-3132-49A3-9847-9FDF2F322371}" srcId="{86E3C69D-E26B-44EB-98D4-1F2D4E827DA6}" destId="{38FB176D-869B-42D1-B2C6-321D69A222FA}" srcOrd="2" destOrd="0" parTransId="{8625C06C-1021-4205-8740-69D697ECC994}" sibTransId="{CA430C53-7D7F-4A16-ABAF-019BA05C5F5B}"/>
    <dgm:cxn modelId="{AD100A13-96D8-4868-9154-8110E1BDFBC6}" srcId="{86E3C69D-E26B-44EB-98D4-1F2D4E827DA6}" destId="{5EEE39EC-97A0-44C5-A113-FA8993C2DD94}" srcOrd="0" destOrd="0" parTransId="{893E9C04-23C9-413A-9BAC-50ED5D86E8BC}" sibTransId="{5EBC8AFD-182E-4E3B-9DF6-5AA97841FCF3}"/>
    <dgm:cxn modelId="{B35A2509-8F98-4141-9DEE-758F39AD2B58}" type="presOf" srcId="{5EEE39EC-97A0-44C5-A113-FA8993C2DD94}" destId="{5F259785-A3B9-4B3B-9831-DC5237579393}" srcOrd="0" destOrd="0" presId="urn:microsoft.com/office/officeart/2005/8/layout/vList2"/>
    <dgm:cxn modelId="{917A3ECB-AD9A-41FE-A746-1B52D15BDFF5}" type="presOf" srcId="{86E3C69D-E26B-44EB-98D4-1F2D4E827DA6}" destId="{80722E42-181E-4613-9BFE-BEAB4ABB7EE7}" srcOrd="0" destOrd="0" presId="urn:microsoft.com/office/officeart/2005/8/layout/vList2"/>
    <dgm:cxn modelId="{79BE1D83-BDC3-497B-BA3B-12801F163572}" type="presOf" srcId="{88AB55FC-D0A9-4A69-B0E4-354A56E05F8C}" destId="{FD6852F7-B586-4932-9B8D-4C3AD0A7F2D6}" srcOrd="0" destOrd="0" presId="urn:microsoft.com/office/officeart/2005/8/layout/vList2"/>
    <dgm:cxn modelId="{76B35B51-A223-45A9-8DFA-83EAD310C292}" srcId="{86E3C69D-E26B-44EB-98D4-1F2D4E827DA6}" destId="{88AB55FC-D0A9-4A69-B0E4-354A56E05F8C}" srcOrd="3" destOrd="0" parTransId="{06B3C311-C123-4249-AB27-CDC34F8186A8}" sibTransId="{F69B8FB5-D76D-40C7-98E9-A1B573196560}"/>
    <dgm:cxn modelId="{C59447E2-86EA-4EE7-ACF7-B8E97A316C63}" type="presParOf" srcId="{80722E42-181E-4613-9BFE-BEAB4ABB7EE7}" destId="{5F259785-A3B9-4B3B-9831-DC5237579393}" srcOrd="0" destOrd="0" presId="urn:microsoft.com/office/officeart/2005/8/layout/vList2"/>
    <dgm:cxn modelId="{8C09A45F-D432-427D-9D25-A3EAF3F0044F}" type="presParOf" srcId="{80722E42-181E-4613-9BFE-BEAB4ABB7EE7}" destId="{2BF4D88C-871D-4CD6-B9CC-2CCCA86054FB}" srcOrd="1" destOrd="0" presId="urn:microsoft.com/office/officeart/2005/8/layout/vList2"/>
    <dgm:cxn modelId="{4AA27129-7930-4356-BBF3-CA383CDAD653}" type="presParOf" srcId="{80722E42-181E-4613-9BFE-BEAB4ABB7EE7}" destId="{B0E201DB-C872-4A41-9591-403E2887F4CC}" srcOrd="2" destOrd="0" presId="urn:microsoft.com/office/officeart/2005/8/layout/vList2"/>
    <dgm:cxn modelId="{FA8D3B53-B38A-4F5B-A785-766741F9D05D}" type="presParOf" srcId="{80722E42-181E-4613-9BFE-BEAB4ABB7EE7}" destId="{B367425A-C67F-42FA-A246-2A504BB12C9C}" srcOrd="3" destOrd="0" presId="urn:microsoft.com/office/officeart/2005/8/layout/vList2"/>
    <dgm:cxn modelId="{7A2A5D0A-CDE1-48A1-8C9E-F2B77CD6ADD1}" type="presParOf" srcId="{80722E42-181E-4613-9BFE-BEAB4ABB7EE7}" destId="{BA78D697-218A-4831-9F7C-D5C92E68A175}" srcOrd="4" destOrd="0" presId="urn:microsoft.com/office/officeart/2005/8/layout/vList2"/>
    <dgm:cxn modelId="{4B1808FF-855B-4AA8-BDE1-061C9A1468C8}" type="presParOf" srcId="{80722E42-181E-4613-9BFE-BEAB4ABB7EE7}" destId="{FAF882E6-EAEE-4899-8D74-AB6103768E0F}" srcOrd="5" destOrd="0" presId="urn:microsoft.com/office/officeart/2005/8/layout/vList2"/>
    <dgm:cxn modelId="{21614E17-A2CE-481D-9CD0-47CF9EDF6723}" type="presParOf" srcId="{80722E42-181E-4613-9BFE-BEAB4ABB7EE7}" destId="{FD6852F7-B586-4932-9B8D-4C3AD0A7F2D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D9C7F5-2339-4CFD-89D2-44339F0AC595}">
      <dsp:nvSpPr>
        <dsp:cNvPr id="0" name=""/>
        <dsp:cNvSpPr/>
      </dsp:nvSpPr>
      <dsp:spPr>
        <a:xfrm>
          <a:off x="0" y="530481"/>
          <a:ext cx="8229600" cy="1696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Ocena cech somatycznych w badanych grupach oraz określenie sprawności ruchowej na podstawie wybranych testów. </a:t>
          </a:r>
          <a:endParaRPr lang="pl-PL" sz="2500" kern="1200" dirty="0"/>
        </a:p>
      </dsp:txBody>
      <dsp:txXfrm>
        <a:off x="0" y="530481"/>
        <a:ext cx="8229600" cy="1696500"/>
      </dsp:txXfrm>
    </dsp:sp>
    <dsp:sp modelId="{9BC7AAAE-C1FF-44D6-9D3C-9AEFE3D7D6F2}">
      <dsp:nvSpPr>
        <dsp:cNvPr id="0" name=""/>
        <dsp:cNvSpPr/>
      </dsp:nvSpPr>
      <dsp:spPr>
        <a:xfrm>
          <a:off x="0" y="2298981"/>
          <a:ext cx="8229600" cy="1696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Wykazanie na podstawie uzyskanych wyników różnic w poziomie sprawności ruchowej między chłopcami niepełnosprawnymi i pełnosprawnymi. </a:t>
          </a:r>
          <a:endParaRPr lang="pl-PL" sz="2500" kern="1200" dirty="0"/>
        </a:p>
      </dsp:txBody>
      <dsp:txXfrm>
        <a:off x="0" y="2298981"/>
        <a:ext cx="8229600" cy="16965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8BE4EF-BC92-4BD8-B164-724E91CEF527}">
      <dsp:nvSpPr>
        <dsp:cNvPr id="0" name=""/>
        <dsp:cNvSpPr/>
      </dsp:nvSpPr>
      <dsp:spPr>
        <a:xfrm>
          <a:off x="0" y="85566"/>
          <a:ext cx="8229600" cy="21428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Grupę eksperymentalną tworzyło 20 chłopców upośledzonych w stopniu umiarkowanym                 w wieku 18-20 lat z Ośrodka </a:t>
          </a:r>
          <a:r>
            <a:rPr lang="pl-PL" sz="2400" kern="1200" dirty="0" err="1" smtClean="0"/>
            <a:t>Szkolno–Wychowawczego</a:t>
          </a:r>
          <a:r>
            <a:rPr lang="pl-PL" sz="2400" kern="1200" dirty="0" smtClean="0"/>
            <a:t>  w Tarnowie.</a:t>
          </a:r>
          <a:endParaRPr lang="pl-PL" sz="2400" kern="1200" dirty="0"/>
        </a:p>
      </dsp:txBody>
      <dsp:txXfrm>
        <a:off x="0" y="85566"/>
        <a:ext cx="8229600" cy="2142854"/>
      </dsp:txXfrm>
    </dsp:sp>
    <dsp:sp modelId="{25D65A25-E3A3-4E6B-A0C3-684EBE72E3E7}">
      <dsp:nvSpPr>
        <dsp:cNvPr id="0" name=""/>
        <dsp:cNvSpPr/>
      </dsp:nvSpPr>
      <dsp:spPr>
        <a:xfrm>
          <a:off x="0" y="2297541"/>
          <a:ext cx="8229600" cy="21428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Grupę porównawczą stanowili  uczniowie pełnosprawni z Zespołu Szkół Mechaniczno-Elektrycznych w Tarnowie w tej samej liczbie                      i wieku. </a:t>
          </a:r>
          <a:endParaRPr lang="pl-PL" sz="2400" kern="1200" dirty="0"/>
        </a:p>
      </dsp:txBody>
      <dsp:txXfrm>
        <a:off x="0" y="2297541"/>
        <a:ext cx="8229600" cy="214285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89C797-9E77-4711-9B25-A3193FF640F5}">
      <dsp:nvSpPr>
        <dsp:cNvPr id="0" name=""/>
        <dsp:cNvSpPr/>
      </dsp:nvSpPr>
      <dsp:spPr>
        <a:xfrm>
          <a:off x="0" y="45381"/>
          <a:ext cx="8229600" cy="217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Podstawowe statystyki opisowe: średnia, mediana, minimum, maksimum, odchylenie </a:t>
          </a:r>
          <a:r>
            <a:rPr lang="pl-PL" sz="3200" kern="1200" dirty="0" smtClean="0"/>
            <a:t>standardowe.</a:t>
          </a:r>
          <a:endParaRPr lang="pl-PL" sz="3200" kern="1200" dirty="0"/>
        </a:p>
      </dsp:txBody>
      <dsp:txXfrm>
        <a:off x="0" y="45381"/>
        <a:ext cx="8229600" cy="2171520"/>
      </dsp:txXfrm>
    </dsp:sp>
    <dsp:sp modelId="{CC94E50D-8515-432E-B196-2CF89A088D33}">
      <dsp:nvSpPr>
        <dsp:cNvPr id="0" name=""/>
        <dsp:cNvSpPr/>
      </dsp:nvSpPr>
      <dsp:spPr>
        <a:xfrm>
          <a:off x="0" y="2309061"/>
          <a:ext cx="8229600" cy="2171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Test t dla prób </a:t>
          </a:r>
          <a:r>
            <a:rPr lang="pl-PL" sz="3200" kern="1200" dirty="0" smtClean="0"/>
            <a:t>zależnych.</a:t>
          </a:r>
          <a:endParaRPr lang="pl-PL" sz="3200" kern="1200" dirty="0"/>
        </a:p>
      </dsp:txBody>
      <dsp:txXfrm>
        <a:off x="0" y="2309061"/>
        <a:ext cx="8229600" cy="21715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40064E-DCB2-420C-92BA-A175A804E919}">
      <dsp:nvSpPr>
        <dsp:cNvPr id="0" name=""/>
        <dsp:cNvSpPr/>
      </dsp:nvSpPr>
      <dsp:spPr>
        <a:xfrm>
          <a:off x="0" y="391881"/>
          <a:ext cx="8229600" cy="1832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Autorzy  pracy w toku realizacji badań przyjęli jako technikę badawczą zmodyfikowany Europejski Test Sprawności Fizycznej. </a:t>
          </a:r>
          <a:endParaRPr lang="pl-PL" sz="2700" kern="1200" dirty="0"/>
        </a:p>
      </dsp:txBody>
      <dsp:txXfrm>
        <a:off x="0" y="391881"/>
        <a:ext cx="8229600" cy="1832220"/>
      </dsp:txXfrm>
    </dsp:sp>
    <dsp:sp modelId="{5B43EDBF-6AE8-41B0-9E01-3B45B080471A}">
      <dsp:nvSpPr>
        <dsp:cNvPr id="0" name=""/>
        <dsp:cNvSpPr/>
      </dsp:nvSpPr>
      <dsp:spPr>
        <a:xfrm>
          <a:off x="0" y="2307712"/>
          <a:ext cx="8229600" cy="18322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Do przeprowadzenia testów wybrano cztery próby zawarte na stronach </a:t>
          </a:r>
          <a:r>
            <a:rPr lang="pl-PL" sz="2700" kern="1200" dirty="0" err="1" smtClean="0"/>
            <a:t>EUROFIT-u</a:t>
          </a:r>
          <a:r>
            <a:rPr lang="pl-PL" sz="2700" kern="1200" dirty="0" smtClean="0"/>
            <a:t>.</a:t>
          </a:r>
          <a:endParaRPr lang="pl-PL" sz="2700" kern="1200" dirty="0"/>
        </a:p>
      </dsp:txBody>
      <dsp:txXfrm>
        <a:off x="0" y="2307712"/>
        <a:ext cx="8229600" cy="18322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F98A29-D8D3-4C1E-AEB4-0A22E9F67268}">
      <dsp:nvSpPr>
        <dsp:cNvPr id="0" name=""/>
        <dsp:cNvSpPr/>
      </dsp:nvSpPr>
      <dsp:spPr>
        <a:xfrm>
          <a:off x="0" y="57663"/>
          <a:ext cx="8229600" cy="10551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/>
            <a:t>Siła eksplozywna: </a:t>
          </a:r>
          <a:r>
            <a:rPr lang="pl-PL" sz="2200" kern="1200" dirty="0" smtClean="0"/>
            <a:t>skok w dal z miejsca obunóż.</a:t>
          </a:r>
          <a:endParaRPr lang="pl-PL" sz="2200" kern="1200" dirty="0"/>
        </a:p>
      </dsp:txBody>
      <dsp:txXfrm>
        <a:off x="0" y="57663"/>
        <a:ext cx="8229600" cy="1055138"/>
      </dsp:txXfrm>
    </dsp:sp>
    <dsp:sp modelId="{EB913275-3ABA-4935-ABF3-C161D7F25460}">
      <dsp:nvSpPr>
        <dsp:cNvPr id="0" name=""/>
        <dsp:cNvSpPr/>
      </dsp:nvSpPr>
      <dsp:spPr>
        <a:xfrm>
          <a:off x="0" y="1176162"/>
          <a:ext cx="8229600" cy="10551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/>
            <a:t>Wytrzymałość lokalna mięśni brzucha: </a:t>
          </a:r>
          <a:r>
            <a:rPr lang="pl-PL" sz="2200" kern="1200" dirty="0" smtClean="0"/>
            <a:t>siady z leżenia.</a:t>
          </a:r>
          <a:endParaRPr lang="pl-PL" sz="2200" kern="1200" dirty="0"/>
        </a:p>
      </dsp:txBody>
      <dsp:txXfrm>
        <a:off x="0" y="1176162"/>
        <a:ext cx="8229600" cy="1055138"/>
      </dsp:txXfrm>
    </dsp:sp>
    <dsp:sp modelId="{8F903873-3A4F-4056-8466-BEA5CCF24192}">
      <dsp:nvSpPr>
        <dsp:cNvPr id="0" name=""/>
        <dsp:cNvSpPr/>
      </dsp:nvSpPr>
      <dsp:spPr>
        <a:xfrm>
          <a:off x="0" y="2294661"/>
          <a:ext cx="8229600" cy="10551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/>
            <a:t>Gibkość: </a:t>
          </a:r>
          <a:r>
            <a:rPr lang="pl-PL" sz="2200" kern="1200" dirty="0" smtClean="0"/>
            <a:t>skłon w przód w siadzie prostym.</a:t>
          </a:r>
          <a:endParaRPr lang="pl-PL" sz="2200" kern="1200" dirty="0"/>
        </a:p>
      </dsp:txBody>
      <dsp:txXfrm>
        <a:off x="0" y="2294661"/>
        <a:ext cx="8229600" cy="1055138"/>
      </dsp:txXfrm>
    </dsp:sp>
    <dsp:sp modelId="{00DA0692-82AD-4E93-A42C-49C868B40266}">
      <dsp:nvSpPr>
        <dsp:cNvPr id="0" name=""/>
        <dsp:cNvSpPr/>
      </dsp:nvSpPr>
      <dsp:spPr>
        <a:xfrm>
          <a:off x="0" y="3413160"/>
          <a:ext cx="8229600" cy="10551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1" kern="1200" dirty="0" smtClean="0"/>
            <a:t>Siła mięśni i koordynacja ruchowa: </a:t>
          </a:r>
          <a:r>
            <a:rPr lang="pl-PL" sz="2200" kern="1200" dirty="0" smtClean="0"/>
            <a:t>pchnięcie piłką lekarską 2 kg jednorącz.</a:t>
          </a:r>
          <a:endParaRPr lang="pl-PL" sz="2200" kern="1200" dirty="0"/>
        </a:p>
      </dsp:txBody>
      <dsp:txXfrm>
        <a:off x="0" y="3413160"/>
        <a:ext cx="8229600" cy="105513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259785-A3B9-4B3B-9831-DC5237579393}">
      <dsp:nvSpPr>
        <dsp:cNvPr id="0" name=""/>
        <dsp:cNvSpPr/>
      </dsp:nvSpPr>
      <dsp:spPr>
        <a:xfrm>
          <a:off x="0" y="7941"/>
          <a:ext cx="82296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Chłopcy niepełnosprawni wykazują  niższy poziom cech somatycznych, ale mniejszy udział procentowy osób z nadwagą.</a:t>
          </a:r>
          <a:endParaRPr lang="pl-PL" sz="2000" kern="1200" dirty="0"/>
        </a:p>
      </dsp:txBody>
      <dsp:txXfrm>
        <a:off x="0" y="7941"/>
        <a:ext cx="8229600" cy="1010880"/>
      </dsp:txXfrm>
    </dsp:sp>
    <dsp:sp modelId="{B0E201DB-C872-4A41-9591-403E2887F4CC}">
      <dsp:nvSpPr>
        <dsp:cNvPr id="0" name=""/>
        <dsp:cNvSpPr/>
      </dsp:nvSpPr>
      <dsp:spPr>
        <a:xfrm>
          <a:off x="0" y="1155584"/>
          <a:ext cx="82296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Chłopcy pełnosprawni posiadają większą siłę eksplozywną, siłę mięśni brzucha i ramion oraz </a:t>
          </a:r>
          <a:r>
            <a:rPr lang="pl-PL" sz="2000" kern="1200" dirty="0" smtClean="0"/>
            <a:t>koordynację. </a:t>
          </a:r>
          <a:endParaRPr lang="pl-PL" sz="2000" kern="1200" dirty="0"/>
        </a:p>
      </dsp:txBody>
      <dsp:txXfrm>
        <a:off x="0" y="1155584"/>
        <a:ext cx="8229600" cy="1010880"/>
      </dsp:txXfrm>
    </dsp:sp>
    <dsp:sp modelId="{BA78D697-218A-4831-9F7C-D5C92E68A175}">
      <dsp:nvSpPr>
        <dsp:cNvPr id="0" name=""/>
        <dsp:cNvSpPr/>
      </dsp:nvSpPr>
      <dsp:spPr>
        <a:xfrm>
          <a:off x="0" y="2340741"/>
          <a:ext cx="82296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Obie grupy cechuje gibkość na podobnym poziomie (jest to cecha wysoko rozwinięta u niepełnosprawnych</a:t>
          </a:r>
          <a:r>
            <a:rPr lang="pl-PL" sz="2000" kern="1200" dirty="0" smtClean="0"/>
            <a:t>).</a:t>
          </a:r>
          <a:endParaRPr lang="pl-PL" sz="2000" kern="1200" dirty="0"/>
        </a:p>
      </dsp:txBody>
      <dsp:txXfrm>
        <a:off x="0" y="2340741"/>
        <a:ext cx="8229600" cy="1010880"/>
      </dsp:txXfrm>
    </dsp:sp>
    <dsp:sp modelId="{FD6852F7-B586-4932-9B8D-4C3AD0A7F2D6}">
      <dsp:nvSpPr>
        <dsp:cNvPr id="0" name=""/>
        <dsp:cNvSpPr/>
      </dsp:nvSpPr>
      <dsp:spPr>
        <a:xfrm>
          <a:off x="0" y="3232479"/>
          <a:ext cx="82296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Najniższy poziom siły i koordynacji prezentują niepełnosprawni w   próbie pchnięcia piłką lekarską 2 kg </a:t>
          </a:r>
          <a:r>
            <a:rPr lang="pl-PL" sz="2000" kern="1200" dirty="0" smtClean="0"/>
            <a:t>jednorącz.</a:t>
          </a:r>
          <a:endParaRPr lang="pl-PL" sz="2000" kern="1200" dirty="0" smtClean="0"/>
        </a:p>
      </dsp:txBody>
      <dsp:txXfrm>
        <a:off x="0" y="3232479"/>
        <a:ext cx="8229600" cy="101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29/11/2012</a:t>
            </a:fld>
            <a:endParaRPr lang="el-GR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03648" y="2780928"/>
            <a:ext cx="7406640" cy="1472184"/>
          </a:xfrm>
        </p:spPr>
        <p:txBody>
          <a:bodyPr>
            <a:noAutofit/>
          </a:bodyPr>
          <a:lstStyle/>
          <a:p>
            <a:r>
              <a:rPr lang="pl-PL" sz="3600" dirty="0" smtClean="0"/>
              <a:t>Sprawność ruchowa osób niepełnosprawnych intelektualnie z SOSW                   w Tarnowie</a:t>
            </a:r>
            <a:endParaRPr lang="pl-PL" sz="3600" b="1" dirty="0">
              <a:solidFill>
                <a:schemeClr val="bg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61625" y="4221088"/>
            <a:ext cx="7128792" cy="1440160"/>
          </a:xfrm>
        </p:spPr>
        <p:txBody>
          <a:bodyPr>
            <a:normAutofit fontScale="25000" lnSpcReduction="20000"/>
          </a:bodyPr>
          <a:lstStyle/>
          <a:p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Wiesław Wojtanowski</a:t>
            </a:r>
            <a:r>
              <a:rPr lang="pl-PL" sz="9600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1</a:t>
            </a:r>
          </a:p>
          <a:p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Agnieszka Jankowicz-Szymańska</a:t>
            </a:r>
            <a:r>
              <a:rPr lang="pl-PL" sz="9600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1</a:t>
            </a:r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,</a:t>
            </a:r>
          </a:p>
          <a:p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Edyta Mikołajczyk</a:t>
            </a:r>
            <a:r>
              <a:rPr lang="pl-PL" sz="9600" baseline="30000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2</a:t>
            </a:r>
            <a:r>
              <a:rPr lang="pl-PL" sz="96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,</a:t>
            </a:r>
          </a:p>
          <a:p>
            <a:endParaRPr lang="pl-PL" sz="9600" baseline="30000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pl-PL" sz="6400" i="1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1</a:t>
            </a:r>
            <a:r>
              <a:rPr lang="pl-PL" sz="64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Instytut Ochrony Zdrowia, Państwowa Wyższa Szkoła Zawodowa w Tarnowie</a:t>
            </a:r>
          </a:p>
          <a:p>
            <a:r>
              <a:rPr lang="pl-PL" sz="6400" i="1" baseline="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2</a:t>
            </a:r>
            <a:r>
              <a:rPr lang="pl-PL" sz="64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pl-PL" sz="6400" i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Katedra </a:t>
            </a:r>
            <a:r>
              <a:rPr lang="pl-PL" sz="6400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Fizjoterapii, Akademia Wychowania Fizycznego w Krakowie</a:t>
            </a:r>
          </a:p>
          <a:p>
            <a:endParaRPr lang="pl-PL" baseline="30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Obraz 3" descr="..\graficzne\2012.logo pwsz\2012.znak graficzn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1296144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Logo AW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3303" y="213971"/>
            <a:ext cx="1080120" cy="1556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24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b="1" dirty="0" smtClean="0"/>
              <a:t>Gibkość: </a:t>
            </a:r>
            <a:r>
              <a:rPr lang="pl-PL" sz="2000" dirty="0" smtClean="0"/>
              <a:t>skłon w przód w siadzie </a:t>
            </a:r>
            <a:r>
              <a:rPr lang="pl-PL" sz="2000" dirty="0" smtClean="0"/>
              <a:t>prostym.</a:t>
            </a:r>
            <a:endParaRPr lang="pl-PL" dirty="0" smtClean="0"/>
          </a:p>
          <a:p>
            <a:pPr>
              <a:buNone/>
            </a:pPr>
            <a:r>
              <a:rPr lang="pl-PL" sz="2000" dirty="0" smtClean="0"/>
              <a:t>p=0,245 nieistotna różnica statystyczna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ANALIZA WYNIKÓW</a:t>
            </a:r>
            <a:endParaRPr lang="pl-PL" dirty="0"/>
          </a:p>
        </p:txBody>
      </p:sp>
      <p:pic>
        <p:nvPicPr>
          <p:cNvPr id="4" name="Picture 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7" y="2838450"/>
            <a:ext cx="5762625" cy="23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b="1" dirty="0" smtClean="0"/>
              <a:t>Siła mięśni i koordynacja ruchowa: </a:t>
            </a:r>
            <a:r>
              <a:rPr lang="pl-PL" sz="2000" dirty="0" smtClean="0"/>
              <a:t>pchnięcie piłką lekarską 2 kg jednorącz.</a:t>
            </a:r>
          </a:p>
          <a:p>
            <a:pPr>
              <a:buNone/>
            </a:pPr>
            <a:r>
              <a:rPr lang="pl-PL" sz="2000" dirty="0" smtClean="0"/>
              <a:t>p=0,000 istotna różnica statystyczna</a:t>
            </a:r>
          </a:p>
          <a:p>
            <a:pPr>
              <a:buNone/>
            </a:pPr>
            <a:endParaRPr lang="pl-PL" sz="2000" dirty="0" smtClean="0"/>
          </a:p>
          <a:p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ANALIZA WYNIKÓW</a:t>
            </a:r>
            <a:endParaRPr lang="pl-PL" dirty="0"/>
          </a:p>
        </p:txBody>
      </p:sp>
      <p:pic>
        <p:nvPicPr>
          <p:cNvPr id="4" name="Picture 2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7" y="2838450"/>
            <a:ext cx="5762625" cy="210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 WNIOSKI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Cel pracy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Grupy badane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5"/>
                </a:solidFill>
              </a:rPr>
              <a:t>Analiza statystyczna</a:t>
            </a:r>
            <a:endParaRPr lang="pl-PL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Metody badań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Wybrane próby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/>
              <a:t>Analiza cech somatycznych w badanych grupach</a:t>
            </a: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ANALIZA WYNIKÓW</a:t>
            </a:r>
            <a:endParaRPr lang="pl-PL" dirty="0"/>
          </a:p>
        </p:txBody>
      </p:sp>
      <p:pic>
        <p:nvPicPr>
          <p:cNvPr id="4" name="Picture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3150" y="2052637"/>
            <a:ext cx="4457700" cy="303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 smtClean="0"/>
              <a:t>Siła eksplozywna: </a:t>
            </a:r>
            <a:r>
              <a:rPr lang="pl-PL" sz="2400" dirty="0" smtClean="0"/>
              <a:t>skok w dal z miejsca </a:t>
            </a:r>
            <a:r>
              <a:rPr lang="pl-PL" sz="2400" dirty="0" smtClean="0"/>
              <a:t>obunóż.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p=0,037 istotna różnica statystyczna</a:t>
            </a:r>
          </a:p>
          <a:p>
            <a:pPr>
              <a:buNone/>
            </a:pP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ANALIZA WYNIKÓW</a:t>
            </a:r>
            <a:endParaRPr lang="pl-PL" dirty="0"/>
          </a:p>
        </p:txBody>
      </p:sp>
      <p:pic>
        <p:nvPicPr>
          <p:cNvPr id="6" name="Picture 1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7" y="2838450"/>
            <a:ext cx="5762625" cy="1958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dirty="0" smtClean="0"/>
              <a:t>Wytrzymałość lokalna mięśni brzucha: </a:t>
            </a:r>
            <a:r>
              <a:rPr lang="pl-PL" sz="2000" dirty="0" smtClean="0"/>
              <a:t>siady z </a:t>
            </a:r>
            <a:r>
              <a:rPr lang="pl-PL" sz="2000" dirty="0" smtClean="0"/>
              <a:t>leżenia.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p=0,027 istotna różnica statystyczna</a:t>
            </a:r>
          </a:p>
          <a:p>
            <a:endParaRPr lang="pl-PL" sz="2000" dirty="0" smtClean="0"/>
          </a:p>
          <a:p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ANALIZA WYNIKÓW</a:t>
            </a:r>
            <a:endParaRPr lang="pl-PL" dirty="0"/>
          </a:p>
        </p:txBody>
      </p:sp>
      <p:pic>
        <p:nvPicPr>
          <p:cNvPr id="4" name="Picture 1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87" y="2492896"/>
            <a:ext cx="576262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</TotalTime>
  <Words>345</Words>
  <Application>Microsoft Office PowerPoint</Application>
  <PresentationFormat>Pokaz na ekranie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Hol</vt:lpstr>
      <vt:lpstr>Sprawność ruchowa osób niepełnosprawnych intelektualnie z SOSW                   w Tarnowie</vt:lpstr>
      <vt:lpstr>Cel pracy</vt:lpstr>
      <vt:lpstr>Grupy badane</vt:lpstr>
      <vt:lpstr>Analiza statystyczna</vt:lpstr>
      <vt:lpstr>Metody badań</vt:lpstr>
      <vt:lpstr>Wybrane próby</vt:lpstr>
      <vt:lpstr>ANALIZA WYNIKÓW</vt:lpstr>
      <vt:lpstr>ANALIZA WYNIKÓW</vt:lpstr>
      <vt:lpstr>ANALIZA WYNIKÓW</vt:lpstr>
      <vt:lpstr>ANALIZA WYNIKÓW</vt:lpstr>
      <vt:lpstr>ANALIZA WYNIKÓW</vt:lpstr>
      <vt:lpstr> WNIOSKI</vt:lpstr>
      <vt:lpstr>Dziękuję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Sprawność ruchowa osób niepełnosprawnych intelektualnie ze SOSW w Tarnowie </dc:title>
  <dc:creator>Wiesław</dc:creator>
  <cp:lastModifiedBy>Wiesław</cp:lastModifiedBy>
  <cp:revision>13</cp:revision>
  <dcterms:created xsi:type="dcterms:W3CDTF">2012-11-26T11:27:46Z</dcterms:created>
  <dcterms:modified xsi:type="dcterms:W3CDTF">2012-11-29T11:10:58Z</dcterms:modified>
</cp:coreProperties>
</file>