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7" r:id="rId4"/>
    <p:sldId id="268" r:id="rId5"/>
    <p:sldId id="269" r:id="rId6"/>
    <p:sldId id="261" r:id="rId7"/>
    <p:sldId id="263" r:id="rId8"/>
    <p:sldId id="265" r:id="rId9"/>
    <p:sldId id="257" r:id="rId10"/>
    <p:sldId id="258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44" d="100"/>
          <a:sy n="44" d="100"/>
        </p:scale>
        <p:origin x="-2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07BB3-598A-4D67-BFDA-1431C7F4D0FE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D1A2F-1446-4773-908F-5118BB94ED2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2225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D1A2F-1446-4773-908F-5118BB94ED2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4114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5FDCD1-B5F2-4589-9B25-418F503E82E9}" type="datetimeFigureOut">
              <a:rPr lang="pl-PL" smtClean="0"/>
              <a:pPr/>
              <a:t>2012-12-03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7720B2-B968-4701-AB23-B29393FC01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03648" y="2780928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Wysklepienie stóp kobiet </a:t>
            </a:r>
            <a: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/>
            </a:r>
            <a:b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</a:br>
            <a: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i </a:t>
            </a:r>
            <a:r>
              <a:rPr lang="pl-PL" b="1" dirty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mężczyzn </a:t>
            </a:r>
            <a: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/>
            </a:r>
            <a:b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</a:br>
            <a: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z </a:t>
            </a:r>
            <a:r>
              <a:rPr lang="pl-PL" b="1" dirty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niepełnosprawnością </a:t>
            </a:r>
            <a:r>
              <a:rPr lang="pl-PL" b="1" dirty="0" smtClean="0">
                <a:solidFill>
                  <a:schemeClr val="bg2">
                    <a:lumMod val="75000"/>
                  </a:schemeClr>
                </a:solidFill>
                <a:effectLst/>
                <a:latin typeface="Georgia" pitchFamily="18" charset="0"/>
              </a:rPr>
              <a:t>intelektualną</a:t>
            </a:r>
            <a:endParaRPr lang="pl-PL" b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61625" y="4221088"/>
            <a:ext cx="7128792" cy="1440160"/>
          </a:xfrm>
        </p:spPr>
        <p:txBody>
          <a:bodyPr>
            <a:normAutofit fontScale="25000" lnSpcReduction="20000"/>
          </a:bodyPr>
          <a:lstStyle/>
          <a:p>
            <a:endParaRPr lang="pl-PL" sz="9600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Agnieszka Jankowicz-Szymańska</a:t>
            </a:r>
            <a:r>
              <a:rPr lang="pl-PL" sz="9600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</a:t>
            </a:r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,</a:t>
            </a:r>
            <a:endParaRPr lang="pl-PL" sz="9600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Wiesław </a:t>
            </a:r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Wojtanowski</a:t>
            </a:r>
            <a:r>
              <a:rPr lang="pl-PL" sz="9600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1,2</a:t>
            </a:r>
            <a:endParaRPr lang="pl-PL" sz="9600" baseline="30000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endParaRPr lang="pl-PL" sz="9600" baseline="30000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pl-PL" sz="6400" i="1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Instytut Ochrony Zdrowia, Państwowa Wyższa Szkoła Zawodowa w 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Tarnowie</a:t>
            </a:r>
          </a:p>
          <a:p>
            <a:endParaRPr lang="pl-PL" sz="64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pl-PL" sz="6400" i="1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2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 SOSW w  Tarnowie</a:t>
            </a:r>
            <a:endParaRPr lang="pl-PL" sz="64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endParaRPr lang="pl-PL" baseline="30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az 3" descr="..\graficzne\2012.logo pwsz\2012.znak graficzn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1296144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Logo AW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3303" y="213971"/>
            <a:ext cx="1080120" cy="155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24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Wysokość łuku przyśrodkowego była nieznacznie obniżona w stosunku do normy u obu płci, zarówno u osób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prawidłową masą ciała, jak i tych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nadwagą i otyłością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 smtClean="0"/>
              <a:t>Brak </a:t>
            </a:r>
            <a:r>
              <a:rPr lang="pl-PL" dirty="0"/>
              <a:t>zależności pomiędzy wartościami kąta </a:t>
            </a:r>
            <a:r>
              <a:rPr lang="pl-PL" dirty="0" err="1"/>
              <a:t>Clark’a</a:t>
            </a:r>
            <a:r>
              <a:rPr lang="pl-PL" dirty="0"/>
              <a:t> a płcią i BMI badanych wskazują na inne podłoże </a:t>
            </a:r>
            <a:r>
              <a:rPr lang="pl-PL"/>
              <a:t>tego </a:t>
            </a:r>
            <a:r>
              <a:rPr lang="pl-PL" smtClean="0"/>
              <a:t>zjawiska.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4507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7498080" cy="1143000"/>
          </a:xfrm>
        </p:spPr>
        <p:txBody>
          <a:bodyPr/>
          <a:lstStyle/>
          <a:p>
            <a:r>
              <a:rPr lang="pl-PL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Dziękuję za uwagę!</a:t>
            </a:r>
            <a:endParaRPr lang="pl-PL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9199" y="889072"/>
            <a:ext cx="5852776" cy="461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627784" y="5538765"/>
            <a:ext cx="724218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3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Zapraszam do Tarnowa…</a:t>
            </a:r>
            <a:endParaRPr lang="pl-PL" sz="43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1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Cel pracy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>
                <a:latin typeface="Georgia" pitchFamily="18" charset="0"/>
              </a:rPr>
              <a:t>Porównanie wysklepienia podłużnego stóp kobiet i mężczyzn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z niepełnosprawnością intelektualną.</a:t>
            </a:r>
          </a:p>
          <a:p>
            <a:pPr marL="82296" indent="0">
              <a:buNone/>
            </a:pPr>
            <a:endParaRPr lang="pl-PL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pl-PL" dirty="0" smtClean="0">
                <a:latin typeface="Georgia" pitchFamily="18" charset="0"/>
              </a:rPr>
              <a:t>Oszacowanie różnic w </a:t>
            </a:r>
            <a:r>
              <a:rPr lang="pl-PL" dirty="0">
                <a:latin typeface="Georgia" pitchFamily="18" charset="0"/>
              </a:rPr>
              <a:t>wielkości tego wysklepienia u osób z prawidłową </a:t>
            </a:r>
            <a:r>
              <a:rPr lang="pl-PL" dirty="0" smtClean="0">
                <a:latin typeface="Georgia" pitchFamily="18" charset="0"/>
              </a:rPr>
              <a:t/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i </a:t>
            </a:r>
            <a:r>
              <a:rPr lang="pl-PL" dirty="0">
                <a:latin typeface="Georgia" pitchFamily="18" charset="0"/>
              </a:rPr>
              <a:t>nadmierną masą ciała.</a:t>
            </a:r>
          </a:p>
        </p:txBody>
      </p:sp>
    </p:spTree>
    <p:extLst>
      <p:ext uri="{BB962C8B-B14F-4D97-AF65-F5344CB8AC3E}">
        <p14:creationId xmlns:p14="http://schemas.microsoft.com/office/powerpoint/2010/main" xmlns="" val="14136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Grupa badana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>
                <a:latin typeface="Georgia" pitchFamily="18" charset="0"/>
              </a:rPr>
              <a:t>54. mężczyzn i 26 kobiet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z niepełnosprawnością intelektualną stopnia lekkiego i umiarkowanego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 wieku od 16 do 22 lat</a:t>
            </a:r>
          </a:p>
          <a:p>
            <a:pPr marL="82296" indent="0">
              <a:buNone/>
            </a:pPr>
            <a:endParaRPr lang="pl-PL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pl-PL" dirty="0" smtClean="0">
                <a:latin typeface="Georgia" pitchFamily="18" charset="0"/>
              </a:rPr>
              <a:t>Wychowankowie Ośrodka Szkolno-Wychowawczego w Tarnowie</a:t>
            </a:r>
            <a:endParaRPr lang="pl-PL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48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11266"/>
            <a:ext cx="7498080" cy="114300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Narzędzia i metody badawcze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latin typeface="Georgia" pitchFamily="18" charset="0"/>
              </a:rPr>
              <a:t>w</a:t>
            </a:r>
            <a:r>
              <a:rPr lang="pl-PL" dirty="0" smtClean="0">
                <a:latin typeface="Georgia" pitchFamily="18" charset="0"/>
              </a:rPr>
              <a:t>yskalowany antropometr</a:t>
            </a:r>
          </a:p>
          <a:p>
            <a:endParaRPr lang="pl-PL" dirty="0" smtClean="0">
              <a:latin typeface="Georgia" pitchFamily="18" charset="0"/>
            </a:endParaRPr>
          </a:p>
          <a:p>
            <a:r>
              <a:rPr lang="pl-PL" dirty="0">
                <a:latin typeface="Georgia" pitchFamily="18" charset="0"/>
              </a:rPr>
              <a:t>w</a:t>
            </a:r>
            <a:r>
              <a:rPr lang="pl-PL" dirty="0" smtClean="0">
                <a:latin typeface="Georgia" pitchFamily="18" charset="0"/>
              </a:rPr>
              <a:t>aga typu </a:t>
            </a:r>
            <a:r>
              <a:rPr lang="pl-PL" dirty="0" err="1" smtClean="0">
                <a:latin typeface="Georgia" pitchFamily="18" charset="0"/>
              </a:rPr>
              <a:t>Tanita</a:t>
            </a:r>
            <a:endParaRPr lang="pl-PL" dirty="0" smtClean="0">
              <a:latin typeface="Georgia" pitchFamily="18" charset="0"/>
            </a:endParaRPr>
          </a:p>
          <a:p>
            <a:endParaRPr lang="pl-PL" dirty="0" smtClean="0">
              <a:latin typeface="Georgia" pitchFamily="18" charset="0"/>
            </a:endParaRPr>
          </a:p>
          <a:p>
            <a:r>
              <a:rPr lang="pl-PL" dirty="0" smtClean="0">
                <a:latin typeface="Georgia" pitchFamily="18" charset="0"/>
              </a:rPr>
              <a:t>podoskop </a:t>
            </a:r>
            <a:r>
              <a:rPr lang="pl-PL" dirty="0">
                <a:latin typeface="Georgia" pitchFamily="18" charset="0"/>
              </a:rPr>
              <a:t>CQ </a:t>
            </a:r>
            <a:r>
              <a:rPr lang="pl-PL" dirty="0" err="1">
                <a:latin typeface="Georgia" pitchFamily="18" charset="0"/>
              </a:rPr>
              <a:t>Elektronic</a:t>
            </a:r>
            <a:r>
              <a:rPr lang="pl-PL" dirty="0">
                <a:latin typeface="Georgia" pitchFamily="18" charset="0"/>
              </a:rPr>
              <a:t> </a:t>
            </a:r>
            <a:r>
              <a:rPr lang="pl-PL" dirty="0" smtClean="0">
                <a:latin typeface="Georgia" pitchFamily="18" charset="0"/>
              </a:rPr>
              <a:t/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z </a:t>
            </a:r>
            <a:r>
              <a:rPr lang="pl-PL" dirty="0">
                <a:latin typeface="Georgia" pitchFamily="18" charset="0"/>
              </a:rPr>
              <a:t>oprogramowaniem </a:t>
            </a:r>
            <a:r>
              <a:rPr lang="pl-PL" dirty="0" smtClean="0">
                <a:latin typeface="Georgia" pitchFamily="18" charset="0"/>
              </a:rPr>
              <a:t>komputerowym</a:t>
            </a:r>
          </a:p>
          <a:p>
            <a:endParaRPr lang="pl-PL" dirty="0" smtClean="0">
              <a:latin typeface="Georgia" pitchFamily="18" charset="0"/>
            </a:endParaRPr>
          </a:p>
          <a:p>
            <a:r>
              <a:rPr lang="pl-PL" dirty="0">
                <a:latin typeface="Georgia" pitchFamily="18" charset="0"/>
              </a:rPr>
              <a:t>w</a:t>
            </a:r>
            <a:r>
              <a:rPr lang="pl-PL" dirty="0" smtClean="0">
                <a:latin typeface="Georgia" pitchFamily="18" charset="0"/>
              </a:rPr>
              <a:t>ysokość </a:t>
            </a:r>
            <a:r>
              <a:rPr lang="pl-PL" dirty="0">
                <a:latin typeface="Georgia" pitchFamily="18" charset="0"/>
              </a:rPr>
              <a:t>łuku podłużnego stopy </a:t>
            </a:r>
            <a:endParaRPr lang="pl-PL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pl-PL" dirty="0" smtClean="0">
                <a:latin typeface="Georgia" pitchFamily="18" charset="0"/>
              </a:rPr>
              <a:t>   obliczono </a:t>
            </a:r>
            <a:r>
              <a:rPr lang="pl-PL" dirty="0">
                <a:latin typeface="Georgia" pitchFamily="18" charset="0"/>
              </a:rPr>
              <a:t>za pomocą kąta Clarke’a </a:t>
            </a:r>
            <a:r>
              <a:rPr lang="pl-PL" dirty="0" smtClean="0">
                <a:latin typeface="Georgia" pitchFamily="18" charset="0"/>
              </a:rPr>
              <a:t/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   i </a:t>
            </a:r>
            <a:r>
              <a:rPr lang="pl-PL" dirty="0">
                <a:latin typeface="Georgia" pitchFamily="18" charset="0"/>
              </a:rPr>
              <a:t>wyrażono w </a:t>
            </a:r>
            <a:r>
              <a:rPr lang="pl-PL" dirty="0" smtClean="0">
                <a:latin typeface="Georgia" pitchFamily="18" charset="0"/>
              </a:rPr>
              <a:t>stopniach</a:t>
            </a:r>
            <a:endParaRPr lang="pl-PL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7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Analiza statystyczna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Georgia" pitchFamily="18" charset="0"/>
              </a:rPr>
              <a:t>p</a:t>
            </a:r>
            <a:r>
              <a:rPr lang="pl-PL" dirty="0" smtClean="0">
                <a:latin typeface="Georgia" pitchFamily="18" charset="0"/>
              </a:rPr>
              <a:t>odstawowe statystyki opisowe: średnia, mediana, minimum, maksimum, odchylenie standardowe</a:t>
            </a:r>
          </a:p>
          <a:p>
            <a:endParaRPr lang="pl-PL" dirty="0" smtClean="0">
              <a:latin typeface="Georgia" pitchFamily="18" charset="0"/>
            </a:endParaRPr>
          </a:p>
          <a:p>
            <a:r>
              <a:rPr lang="pl-PL" dirty="0" smtClean="0">
                <a:latin typeface="Georgia" pitchFamily="18" charset="0"/>
              </a:rPr>
              <a:t>test </a:t>
            </a:r>
            <a:r>
              <a:rPr lang="pl-PL" dirty="0" err="1">
                <a:latin typeface="Georgia" pitchFamily="18" charset="0"/>
              </a:rPr>
              <a:t>Shapiro</a:t>
            </a:r>
            <a:r>
              <a:rPr lang="pl-PL" dirty="0">
                <a:latin typeface="Georgia" pitchFamily="18" charset="0"/>
              </a:rPr>
              <a:t>-Wilka, test U </a:t>
            </a:r>
            <a:r>
              <a:rPr lang="pl-PL" dirty="0" err="1" smtClean="0">
                <a:latin typeface="Georgia" pitchFamily="18" charset="0"/>
              </a:rPr>
              <a:t>Manna-Whitneya</a:t>
            </a:r>
            <a:r>
              <a:rPr lang="pl-PL" dirty="0">
                <a:latin typeface="Georgia" pitchFamily="18" charset="0"/>
              </a:rPr>
              <a:t>, test t dla prób </a:t>
            </a:r>
            <a:r>
              <a:rPr lang="pl-PL" dirty="0" smtClean="0">
                <a:latin typeface="Georgia" pitchFamily="18" charset="0"/>
              </a:rPr>
              <a:t>zależnych</a:t>
            </a:r>
          </a:p>
          <a:p>
            <a:endParaRPr lang="pl-PL" dirty="0" smtClean="0">
              <a:latin typeface="Georgia" pitchFamily="18" charset="0"/>
            </a:endParaRPr>
          </a:p>
          <a:p>
            <a:r>
              <a:rPr lang="pl-PL" dirty="0" smtClean="0">
                <a:latin typeface="Georgia" pitchFamily="18" charset="0"/>
              </a:rPr>
              <a:t>korelacja </a:t>
            </a:r>
            <a:r>
              <a:rPr lang="pl-PL" dirty="0">
                <a:latin typeface="Georgia" pitchFamily="18" charset="0"/>
              </a:rPr>
              <a:t>porządku rang </a:t>
            </a:r>
            <a:r>
              <a:rPr lang="pl-PL" dirty="0" err="1" smtClean="0">
                <a:latin typeface="Georgia" pitchFamily="18" charset="0"/>
              </a:rPr>
              <a:t>Spearmana</a:t>
            </a:r>
            <a:endParaRPr lang="pl-PL" dirty="0">
              <a:latin typeface="Georgia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016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4001"/>
            <a:ext cx="7498080" cy="114300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Wyniki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1430036"/>
              </p:ext>
            </p:extLst>
          </p:nvPr>
        </p:nvGraphicFramePr>
        <p:xfrm>
          <a:off x="1187624" y="980728"/>
          <a:ext cx="7848872" cy="5882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974785"/>
                <a:gridCol w="1166411"/>
                <a:gridCol w="1030943"/>
                <a:gridCol w="801988"/>
                <a:gridCol w="922416"/>
                <a:gridCol w="1224137"/>
                <a:gridCol w="936104"/>
              </a:tblGrid>
              <a:tr h="323826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Kobiety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Mężczyźni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p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714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Średnia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</a:rPr>
                        <a:t>Min-Max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Odchylenie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standardowe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eorgia" pitchFamily="18" charset="0"/>
                        </a:rPr>
                        <a:t>Zmienna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</a:rPr>
                        <a:t>Średnia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</a:rPr>
                        <a:t>Min-Max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Odchylenie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standardowe</a:t>
                      </a:r>
                      <a:endParaRPr lang="pl-PL" sz="11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7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18,96</a:t>
                      </a:r>
                      <a:endParaRPr lang="pl-PL" sz="1800" b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16-22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1,63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Wiek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18,55</a:t>
                      </a:r>
                      <a:endParaRPr lang="pl-PL" sz="1800" b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16-22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1,77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0,223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7651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1,58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1,41-1,72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0,07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Wys.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ciała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1,70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1,45-1,97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0,09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0,000</a:t>
                      </a:r>
                    </a:p>
                    <a:p>
                      <a:pPr algn="ctr"/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7651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62,65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42,2-97,4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12,82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Masa ciała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64,79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42,6-92,8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12,58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0,239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7651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25,10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17,05-38,47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5,18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BMI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22,29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16,32-31,22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3,55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1" kern="1200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0,017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7651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38,11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2,9-54,2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11,91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Clark prawy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40,78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2,3-62,5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9,99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0,26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7651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44,38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22,6-72,6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11,08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Clark lewy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43,17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7,5-61,5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9,09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0,79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1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3467"/>
            <a:ext cx="7498080" cy="114300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Wyniki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4356549"/>
              </p:ext>
            </p:extLst>
          </p:nvPr>
        </p:nvGraphicFramePr>
        <p:xfrm>
          <a:off x="1187624" y="1268760"/>
          <a:ext cx="7859389" cy="3759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720080"/>
                <a:gridCol w="1264692"/>
                <a:gridCol w="1080120"/>
                <a:gridCol w="1029405"/>
                <a:gridCol w="370199"/>
                <a:gridCol w="720080"/>
                <a:gridCol w="1264692"/>
                <a:gridCol w="978073"/>
              </a:tblGrid>
              <a:tr h="64807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eorgia" pitchFamily="18" charset="0"/>
                        </a:rPr>
                        <a:t>Kobiety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Stan odżywienia</a:t>
                      </a:r>
                      <a:endParaRPr lang="pl-PL" sz="12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Mężczyźni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2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n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%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Clark prawy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Clark lewy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n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%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Clark prawy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eorgia" pitchFamily="18" charset="0"/>
                        </a:rPr>
                        <a:t>Clark lewy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09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pl-PL" sz="1800" b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57,69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39,7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8,7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46,3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12,37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  <a:latin typeface="Georgia" pitchFamily="18" charset="0"/>
                        </a:rPr>
                        <a:t>Norma</a:t>
                      </a:r>
                      <a:endParaRPr lang="pl-PL" sz="1200" b="1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38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70,37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40,8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11,3</a:t>
                      </a:r>
                      <a:endParaRPr lang="pl-PL" sz="18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  <a:p>
                      <a:endParaRPr lang="pl-PL" sz="1800" dirty="0"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43,05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9,95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pl-PL" sz="1800" b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15,39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41,8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10,35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41,0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2,47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eorgia" pitchFamily="18" charset="0"/>
                        </a:rPr>
                        <a:t>Nadwaga</a:t>
                      </a:r>
                      <a:endParaRPr lang="pl-PL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pl-PL" sz="180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22,22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42,18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6,03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44,19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7,24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pl-PL" sz="1800" b="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26,92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32,6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17,61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42,21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11,34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eorgia" pitchFamily="18" charset="0"/>
                        </a:rPr>
                        <a:t>Otyłość</a:t>
                      </a:r>
                      <a:endParaRPr lang="pl-PL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7,41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36,35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4,51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41,2</a:t>
                      </a:r>
                    </a:p>
                    <a:p>
                      <a:r>
                        <a:rPr lang="pl-PL" sz="1800" u="sng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pl-PL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6,12</a:t>
                      </a:r>
                      <a:endParaRPr lang="pl-PL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727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Wyniki</a:t>
            </a:r>
            <a:r>
              <a:rPr lang="pl-PL" sz="4800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pl-PL" sz="4800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</a:br>
            <a:r>
              <a:rPr lang="pl-PL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pl-PL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</a:br>
            <a:r>
              <a:rPr lang="pl-PL" sz="2700" dirty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K</a:t>
            </a:r>
            <a:r>
              <a:rPr lang="pl-PL" sz="270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orelacje </a:t>
            </a:r>
            <a:r>
              <a:rPr lang="pl-PL" sz="2700" dirty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porządku rang </a:t>
            </a:r>
            <a:r>
              <a:rPr lang="pl-PL" sz="27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Spearmana</a:t>
            </a:r>
            <a:r>
              <a:rPr lang="pl-PL" sz="270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/>
            </a:r>
            <a:br>
              <a:rPr lang="pl-PL" sz="270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</a:br>
            <a:r>
              <a:rPr lang="pl-PL" sz="2700" dirty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Oznaczone </a:t>
            </a:r>
            <a:r>
              <a:rPr lang="pl-PL" sz="2700" dirty="0" err="1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wsp</a:t>
            </a:r>
            <a:r>
              <a:rPr lang="pl-PL" sz="2700" dirty="0"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</a:rPr>
              <a:t>. korelacji są istotne z p &lt;,05000</a:t>
            </a:r>
            <a:endParaRPr lang="pl-PL" sz="2700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1133901"/>
              </p:ext>
            </p:extLst>
          </p:nvPr>
        </p:nvGraphicFramePr>
        <p:xfrm>
          <a:off x="1259632" y="2780928"/>
          <a:ext cx="7499349" cy="1234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Georgia" pitchFamily="18" charset="0"/>
                        </a:rPr>
                        <a:t>Zależność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Georgia" pitchFamily="18" charset="0"/>
                        </a:rPr>
                        <a:t>Kobiety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Georgia" pitchFamily="18" charset="0"/>
                        </a:rPr>
                        <a:t>Mężczyźni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Georgia" pitchFamily="18" charset="0"/>
                        </a:rPr>
                        <a:t>BMI &amp; Clark prawy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-0,16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-0,24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Georgia" pitchFamily="18" charset="0"/>
                        </a:rPr>
                        <a:t>BMI &amp; Clark lewy</a:t>
                      </a:r>
                      <a:endParaRPr lang="pl-PL" sz="18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-0,04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-0,10</a:t>
                      </a:r>
                      <a:endParaRPr lang="pl-PL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66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Podsumowanie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pl-PL" dirty="0"/>
              <a:t>Wartość przeciętna BMI badanych kobiet wskazywała na tendencję do nadwagi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była istotnie wyższa, niż u badanych mężczyzn.</a:t>
            </a:r>
          </a:p>
          <a:p>
            <a:pPr hangingPunct="0"/>
            <a:r>
              <a:rPr lang="pl-PL" dirty="0"/>
              <a:t>Nie zaobserwowano jednak wyraźnych różnic w wielkości wysklepienia podłużnego stóp pomiędzy kobietami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mężczyznami.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501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erspektyw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164</TotalTime>
  <Words>275</Words>
  <Application>Microsoft Office PowerPoint</Application>
  <PresentationFormat>Pokaz na ekranie (4:3)</PresentationFormat>
  <Paragraphs>165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Przesilenie</vt:lpstr>
      <vt:lpstr>Wysklepienie stóp kobiet  i mężczyzn  z niepełnosprawnością intelektualną</vt:lpstr>
      <vt:lpstr>Cel pracy</vt:lpstr>
      <vt:lpstr>Grupa badana</vt:lpstr>
      <vt:lpstr>Narzędzia i metody badawcze</vt:lpstr>
      <vt:lpstr>Analiza statystyczna</vt:lpstr>
      <vt:lpstr>Wyniki</vt:lpstr>
      <vt:lpstr>Wyniki</vt:lpstr>
      <vt:lpstr>Wyniki  Korelacje porządku rang Spearmana Oznaczone wsp. korelacji są istotne z p &lt;,05000</vt:lpstr>
      <vt:lpstr>Podsumowanie</vt:lpstr>
      <vt:lpstr>Podsumowanie</vt:lpstr>
      <vt:lpstr>Dziękuję za uwagę!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</dc:creator>
  <cp:lastModifiedBy>Wiesław</cp:lastModifiedBy>
  <cp:revision>30</cp:revision>
  <dcterms:created xsi:type="dcterms:W3CDTF">2012-11-25T20:43:58Z</dcterms:created>
  <dcterms:modified xsi:type="dcterms:W3CDTF">2012-12-03T14:49:20Z</dcterms:modified>
</cp:coreProperties>
</file>